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tags/tag16.xml" ContentType="application/vnd.openxmlformats-officedocument.presentationml.tag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Masters/slideMaster8.xml" ContentType="application/vnd.openxmlformats-officedocument.presentationml.slideMaster+xml"/>
  <Override PartName="/ppt/notesSlides/notesSlide30.xml" ContentType="application/vnd.openxmlformats-officedocument.presentationml.notesSlide+xml"/>
  <Override PartName="/ppt/notesSlides/notesSlide7.xml" ContentType="application/vnd.openxmlformats-officedocument.presentationml.notesSlide+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tags/tag5.xml" ContentType="application/vnd.openxmlformats-officedocument.presentationml.tag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tags/tag17.xml" ContentType="application/vnd.openxmlformats-officedocument.presentationml.tag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13.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tags/tag19.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40.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tags/tag11.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tags/tag12.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tags/tag9.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80" r:id="rId1"/>
    <p:sldMasterId id="2147483671" r:id="rId2"/>
    <p:sldMasterId id="2147483678" r:id="rId3"/>
    <p:sldMasterId id="2147483692" r:id="rId4"/>
    <p:sldMasterId id="2147483705" r:id="rId5"/>
    <p:sldMasterId id="2147483717" r:id="rId6"/>
    <p:sldMasterId id="2147483742" r:id="rId7"/>
    <p:sldMasterId id="2147483730" r:id="rId8"/>
  </p:sldMasterIdLst>
  <p:notesMasterIdLst>
    <p:notesMasterId r:id="rId67"/>
  </p:notesMasterIdLst>
  <p:handoutMasterIdLst>
    <p:handoutMasterId r:id="rId68"/>
  </p:handoutMasterIdLst>
  <p:sldIdLst>
    <p:sldId id="497" r:id="rId9"/>
    <p:sldId id="575" r:id="rId10"/>
    <p:sldId id="592" r:id="rId11"/>
    <p:sldId id="593" r:id="rId12"/>
    <p:sldId id="605" r:id="rId13"/>
    <p:sldId id="549" r:id="rId14"/>
    <p:sldId id="548" r:id="rId15"/>
    <p:sldId id="567" r:id="rId16"/>
    <p:sldId id="594" r:id="rId17"/>
    <p:sldId id="576" r:id="rId18"/>
    <p:sldId id="595" r:id="rId19"/>
    <p:sldId id="596" r:id="rId20"/>
    <p:sldId id="498" r:id="rId21"/>
    <p:sldId id="503" r:id="rId22"/>
    <p:sldId id="562" r:id="rId23"/>
    <p:sldId id="505" r:id="rId24"/>
    <p:sldId id="506" r:id="rId25"/>
    <p:sldId id="508" r:id="rId26"/>
    <p:sldId id="555" r:id="rId27"/>
    <p:sldId id="511" r:id="rId28"/>
    <p:sldId id="512" r:id="rId29"/>
    <p:sldId id="566" r:id="rId30"/>
    <p:sldId id="564" r:id="rId31"/>
    <p:sldId id="515" r:id="rId32"/>
    <p:sldId id="568" r:id="rId33"/>
    <p:sldId id="569" r:id="rId34"/>
    <p:sldId id="570" r:id="rId35"/>
    <p:sldId id="582" r:id="rId36"/>
    <p:sldId id="581" r:id="rId37"/>
    <p:sldId id="526" r:id="rId38"/>
    <p:sldId id="606" r:id="rId39"/>
    <p:sldId id="607" r:id="rId40"/>
    <p:sldId id="579" r:id="rId41"/>
    <p:sldId id="528" r:id="rId42"/>
    <p:sldId id="550" r:id="rId43"/>
    <p:sldId id="584" r:id="rId44"/>
    <p:sldId id="530" r:id="rId45"/>
    <p:sldId id="531" r:id="rId46"/>
    <p:sldId id="551" r:id="rId47"/>
    <p:sldId id="532" r:id="rId48"/>
    <p:sldId id="533" r:id="rId49"/>
    <p:sldId id="534" r:id="rId50"/>
    <p:sldId id="535" r:id="rId51"/>
    <p:sldId id="580" r:id="rId52"/>
    <p:sldId id="538" r:id="rId53"/>
    <p:sldId id="585" r:id="rId54"/>
    <p:sldId id="539" r:id="rId55"/>
    <p:sldId id="609" r:id="rId56"/>
    <p:sldId id="587" r:id="rId57"/>
    <p:sldId id="610" r:id="rId58"/>
    <p:sldId id="600" r:id="rId59"/>
    <p:sldId id="601" r:id="rId60"/>
    <p:sldId id="602" r:id="rId61"/>
    <p:sldId id="603" r:id="rId62"/>
    <p:sldId id="613" r:id="rId63"/>
    <p:sldId id="614" r:id="rId64"/>
    <p:sldId id="599" r:id="rId65"/>
    <p:sldId id="586" r:id="rId66"/>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Arial" pitchFamily="34" charset="0"/>
        <a:ea typeface="ヒラギノ角ゴ Pro W3"/>
        <a:cs typeface="ヒラギノ角ゴ Pro W3"/>
      </a:defRPr>
    </a:lvl1pPr>
    <a:lvl2pPr marL="457200" algn="l" rtl="0" fontAlgn="base">
      <a:spcBef>
        <a:spcPct val="0"/>
      </a:spcBef>
      <a:spcAft>
        <a:spcPct val="0"/>
      </a:spcAft>
      <a:defRPr sz="2400" kern="1200">
        <a:solidFill>
          <a:schemeClr val="tx1"/>
        </a:solidFill>
        <a:latin typeface="Arial" pitchFamily="34" charset="0"/>
        <a:ea typeface="ヒラギノ角ゴ Pro W3"/>
        <a:cs typeface="ヒラギノ角ゴ Pro W3"/>
      </a:defRPr>
    </a:lvl2pPr>
    <a:lvl3pPr marL="914400" algn="l" rtl="0" fontAlgn="base">
      <a:spcBef>
        <a:spcPct val="0"/>
      </a:spcBef>
      <a:spcAft>
        <a:spcPct val="0"/>
      </a:spcAft>
      <a:defRPr sz="2400" kern="1200">
        <a:solidFill>
          <a:schemeClr val="tx1"/>
        </a:solidFill>
        <a:latin typeface="Arial" pitchFamily="34" charset="0"/>
        <a:ea typeface="ヒラギノ角ゴ Pro W3"/>
        <a:cs typeface="ヒラギノ角ゴ Pro W3"/>
      </a:defRPr>
    </a:lvl3pPr>
    <a:lvl4pPr marL="1371600" algn="l" rtl="0" fontAlgn="base">
      <a:spcBef>
        <a:spcPct val="0"/>
      </a:spcBef>
      <a:spcAft>
        <a:spcPct val="0"/>
      </a:spcAft>
      <a:defRPr sz="2400" kern="1200">
        <a:solidFill>
          <a:schemeClr val="tx1"/>
        </a:solidFill>
        <a:latin typeface="Arial" pitchFamily="34" charset="0"/>
        <a:ea typeface="ヒラギノ角ゴ Pro W3"/>
        <a:cs typeface="ヒラギノ角ゴ Pro W3"/>
      </a:defRPr>
    </a:lvl4pPr>
    <a:lvl5pPr marL="1828800" algn="l" rtl="0" fontAlgn="base">
      <a:spcBef>
        <a:spcPct val="0"/>
      </a:spcBef>
      <a:spcAft>
        <a:spcPct val="0"/>
      </a:spcAft>
      <a:defRPr sz="2400" kern="1200">
        <a:solidFill>
          <a:schemeClr val="tx1"/>
        </a:solidFill>
        <a:latin typeface="Arial" pitchFamily="34" charset="0"/>
        <a:ea typeface="ヒラギノ角ゴ Pro W3"/>
        <a:cs typeface="ヒラギノ角ゴ Pro W3"/>
      </a:defRPr>
    </a:lvl5pPr>
    <a:lvl6pPr marL="2286000" algn="l" defTabSz="914400" rtl="0" eaLnBrk="1" latinLnBrk="0" hangingPunct="1">
      <a:defRPr sz="2400" kern="1200">
        <a:solidFill>
          <a:schemeClr val="tx1"/>
        </a:solidFill>
        <a:latin typeface="Arial" pitchFamily="34" charset="0"/>
        <a:ea typeface="ヒラギノ角ゴ Pro W3"/>
        <a:cs typeface="ヒラギノ角ゴ Pro W3"/>
      </a:defRPr>
    </a:lvl6pPr>
    <a:lvl7pPr marL="2743200" algn="l" defTabSz="914400" rtl="0" eaLnBrk="1" latinLnBrk="0" hangingPunct="1">
      <a:defRPr sz="2400" kern="1200">
        <a:solidFill>
          <a:schemeClr val="tx1"/>
        </a:solidFill>
        <a:latin typeface="Arial" pitchFamily="34" charset="0"/>
        <a:ea typeface="ヒラギノ角ゴ Pro W3"/>
        <a:cs typeface="ヒラギノ角ゴ Pro W3"/>
      </a:defRPr>
    </a:lvl7pPr>
    <a:lvl8pPr marL="3200400" algn="l" defTabSz="914400" rtl="0" eaLnBrk="1" latinLnBrk="0" hangingPunct="1">
      <a:defRPr sz="2400" kern="1200">
        <a:solidFill>
          <a:schemeClr val="tx1"/>
        </a:solidFill>
        <a:latin typeface="Arial" pitchFamily="34" charset="0"/>
        <a:ea typeface="ヒラギノ角ゴ Pro W3"/>
        <a:cs typeface="ヒラギノ角ゴ Pro W3"/>
      </a:defRPr>
    </a:lvl8pPr>
    <a:lvl9pPr marL="3657600" algn="l" defTabSz="914400" rtl="0" eaLnBrk="1" latinLnBrk="0" hangingPunct="1">
      <a:defRPr sz="2400" kern="1200">
        <a:solidFill>
          <a:schemeClr val="tx1"/>
        </a:solidFill>
        <a:latin typeface="Arial" pitchFamily="34" charset="0"/>
        <a:ea typeface="ヒラギノ角ゴ Pro W3"/>
        <a:cs typeface="ヒラギノ角ゴ Pro W3"/>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CC00"/>
    <a:srgbClr val="F6FDA1"/>
    <a:srgbClr val="FFFF00"/>
    <a:srgbClr val="93B3BF"/>
    <a:srgbClr val="97B0BB"/>
    <a:srgbClr val="FFFF66"/>
    <a:srgbClr val="FF00FF"/>
    <a:srgbClr val="CCFF3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74" autoAdjust="0"/>
    <p:restoredTop sz="50275" autoAdjust="0"/>
  </p:normalViewPr>
  <p:slideViewPr>
    <p:cSldViewPr>
      <p:cViewPr varScale="1">
        <p:scale>
          <a:sx n="34" d="100"/>
          <a:sy n="34" d="100"/>
        </p:scale>
        <p:origin x="-1572" y="-78"/>
      </p:cViewPr>
      <p:guideLst>
        <p:guide orient="horz" pos="2160"/>
        <p:guide pos="2880"/>
      </p:guideLst>
    </p:cSldViewPr>
  </p:slideViewPr>
  <p:outlineViewPr>
    <p:cViewPr>
      <p:scale>
        <a:sx n="33" d="100"/>
        <a:sy n="33" d="100"/>
      </p:scale>
      <p:origin x="18" y="0"/>
    </p:cViewPr>
  </p:outlineViewPr>
  <p:notesTextViewPr>
    <p:cViewPr>
      <p:scale>
        <a:sx n="100" d="100"/>
        <a:sy n="100" d="100"/>
      </p:scale>
      <p:origin x="0" y="0"/>
    </p:cViewPr>
  </p:notesTextViewPr>
  <p:sorterViewPr>
    <p:cViewPr>
      <p:scale>
        <a:sx n="28" d="100"/>
        <a:sy n="28" d="100"/>
      </p:scale>
      <p:origin x="0" y="0"/>
    </p:cViewPr>
  </p:sorterViewPr>
  <p:notesViewPr>
    <p:cSldViewPr>
      <p:cViewPr varScale="1">
        <p:scale>
          <a:sx n="53" d="100"/>
          <a:sy n="53" d="100"/>
        </p:scale>
        <p:origin x="-2688" y="-9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handoutMaster" Target="handoutMasters/handoutMaster1.xml"/><Relationship Id="rId7" Type="http://schemas.openxmlformats.org/officeDocument/2006/relationships/slideMaster" Target="slideMasters/slideMaster7.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notesMaster" Target="notesMasters/notesMaster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693" tIns="46847" rIns="93693" bIns="46847" numCol="1" anchor="t" anchorCtr="0" compatLnSpc="1">
            <a:prstTxWarp prst="textNoShape">
              <a:avLst/>
            </a:prstTxWarp>
          </a:bodyPr>
          <a:lstStyle>
            <a:lvl1pPr algn="l" eaLnBrk="0" hangingPunct="0">
              <a:defRPr sz="1300">
                <a:latin typeface="Arial" charset="0"/>
                <a:ea typeface="ヒラギノ角ゴ Pro W3" pitchFamily="1" charset="-128"/>
                <a:cs typeface="+mn-cs"/>
              </a:defRPr>
            </a:lvl1pPr>
          </a:lstStyle>
          <a:p>
            <a:pPr>
              <a:defRPr/>
            </a:pPr>
            <a:endParaRPr lang="en-US"/>
          </a:p>
        </p:txBody>
      </p:sp>
      <p:sp>
        <p:nvSpPr>
          <p:cNvPr id="7270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693" tIns="46847" rIns="93693" bIns="46847" numCol="1" anchor="t" anchorCtr="0" compatLnSpc="1">
            <a:prstTxWarp prst="textNoShape">
              <a:avLst/>
            </a:prstTxWarp>
          </a:bodyPr>
          <a:lstStyle>
            <a:lvl1pPr algn="r" eaLnBrk="0" hangingPunct="0">
              <a:defRPr sz="1300">
                <a:latin typeface="Arial" charset="0"/>
                <a:ea typeface="ヒラギノ角ゴ Pro W3" pitchFamily="1" charset="-128"/>
                <a:cs typeface="+mn-cs"/>
              </a:defRPr>
            </a:lvl1pPr>
          </a:lstStyle>
          <a:p>
            <a:pPr>
              <a:defRPr/>
            </a:pPr>
            <a:endParaRPr lang="en-US"/>
          </a:p>
        </p:txBody>
      </p:sp>
      <p:sp>
        <p:nvSpPr>
          <p:cNvPr id="72708"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693" tIns="46847" rIns="93693" bIns="46847" numCol="1" anchor="b" anchorCtr="0" compatLnSpc="1">
            <a:prstTxWarp prst="textNoShape">
              <a:avLst/>
            </a:prstTxWarp>
          </a:bodyPr>
          <a:lstStyle>
            <a:lvl1pPr algn="l" eaLnBrk="0" hangingPunct="0">
              <a:defRPr sz="1300">
                <a:latin typeface="Arial" charset="0"/>
                <a:ea typeface="ヒラギノ角ゴ Pro W3" pitchFamily="1" charset="-128"/>
                <a:cs typeface="+mn-cs"/>
              </a:defRPr>
            </a:lvl1pPr>
          </a:lstStyle>
          <a:p>
            <a:pPr>
              <a:defRPr/>
            </a:pPr>
            <a:endParaRPr lang="en-US"/>
          </a:p>
        </p:txBody>
      </p:sp>
      <p:sp>
        <p:nvSpPr>
          <p:cNvPr id="72709"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693" tIns="46847" rIns="93693" bIns="46847" numCol="1" anchor="b" anchorCtr="0" compatLnSpc="1">
            <a:prstTxWarp prst="textNoShape">
              <a:avLst/>
            </a:prstTxWarp>
          </a:bodyPr>
          <a:lstStyle>
            <a:lvl1pPr algn="r" eaLnBrk="0" hangingPunct="0">
              <a:defRPr sz="1300">
                <a:latin typeface="Arial" charset="0"/>
                <a:ea typeface="ヒラギノ角ゴ Pro W3" pitchFamily="1" charset="-128"/>
                <a:cs typeface="+mn-cs"/>
              </a:defRPr>
            </a:lvl1pPr>
          </a:lstStyle>
          <a:p>
            <a:pPr>
              <a:defRPr/>
            </a:pPr>
            <a:fld id="{AD91B28E-C551-45B9-AAB9-CB89E0097F43}"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38475" cy="465138"/>
          </a:xfrm>
          <a:prstGeom prst="rect">
            <a:avLst/>
          </a:prstGeom>
          <a:noFill/>
          <a:ln w="9525">
            <a:noFill/>
            <a:miter lim="800000"/>
            <a:headEnd/>
            <a:tailEnd/>
          </a:ln>
        </p:spPr>
        <p:txBody>
          <a:bodyPr vert="horz" wrap="square" lIns="93693" tIns="46847" rIns="93693" bIns="46847" numCol="1" anchor="t" anchorCtr="0" compatLnSpc="1">
            <a:prstTxWarp prst="textNoShape">
              <a:avLst/>
            </a:prstTxWarp>
          </a:bodyPr>
          <a:lstStyle>
            <a:lvl1pPr algn="l" eaLnBrk="0" hangingPunct="0">
              <a:defRPr sz="1300">
                <a:latin typeface="Arial" charset="0"/>
                <a:ea typeface="ヒラギノ角ゴ Pro W3" pitchFamily="1" charset="-128"/>
                <a:cs typeface="+mn-cs"/>
              </a:defRPr>
            </a:lvl1pPr>
          </a:lstStyle>
          <a:p>
            <a:pPr>
              <a:defRPr/>
            </a:pPr>
            <a:endParaRPr lang="en-US"/>
          </a:p>
        </p:txBody>
      </p:sp>
      <p:sp>
        <p:nvSpPr>
          <p:cNvPr id="5123" name="Rectangle 3"/>
          <p:cNvSpPr>
            <a:spLocks noGrp="1" noChangeArrowheads="1"/>
          </p:cNvSpPr>
          <p:nvPr>
            <p:ph type="dt" idx="1"/>
          </p:nvPr>
        </p:nvSpPr>
        <p:spPr bwMode="auto">
          <a:xfrm>
            <a:off x="3971925" y="0"/>
            <a:ext cx="3038475" cy="465138"/>
          </a:xfrm>
          <a:prstGeom prst="rect">
            <a:avLst/>
          </a:prstGeom>
          <a:noFill/>
          <a:ln w="9525">
            <a:noFill/>
            <a:miter lim="800000"/>
            <a:headEnd/>
            <a:tailEnd/>
          </a:ln>
        </p:spPr>
        <p:txBody>
          <a:bodyPr vert="horz" wrap="square" lIns="93693" tIns="46847" rIns="93693" bIns="46847" numCol="1" anchor="t" anchorCtr="0" compatLnSpc="1">
            <a:prstTxWarp prst="textNoShape">
              <a:avLst/>
            </a:prstTxWarp>
          </a:bodyPr>
          <a:lstStyle>
            <a:lvl1pPr algn="r" eaLnBrk="0" hangingPunct="0">
              <a:defRPr sz="1300">
                <a:latin typeface="Arial" charset="0"/>
                <a:ea typeface="ヒラギノ角ゴ Pro W3" pitchFamily="1" charset="-128"/>
                <a:cs typeface="+mn-cs"/>
              </a:defRPr>
            </a:lvl1pPr>
          </a:lstStyle>
          <a:p>
            <a:pPr>
              <a:defRPr/>
            </a:pPr>
            <a:endParaRPr lang="en-US"/>
          </a:p>
        </p:txBody>
      </p:sp>
      <p:sp>
        <p:nvSpPr>
          <p:cNvPr id="67588"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p:spPr>
        <p:txBody>
          <a:bodyPr vert="horz" wrap="square" lIns="93693" tIns="46847" rIns="93693" bIns="4684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31263"/>
            <a:ext cx="3038475" cy="465137"/>
          </a:xfrm>
          <a:prstGeom prst="rect">
            <a:avLst/>
          </a:prstGeom>
          <a:noFill/>
          <a:ln w="9525">
            <a:noFill/>
            <a:miter lim="800000"/>
            <a:headEnd/>
            <a:tailEnd/>
          </a:ln>
        </p:spPr>
        <p:txBody>
          <a:bodyPr vert="horz" wrap="square" lIns="93693" tIns="46847" rIns="93693" bIns="46847" numCol="1" anchor="b" anchorCtr="0" compatLnSpc="1">
            <a:prstTxWarp prst="textNoShape">
              <a:avLst/>
            </a:prstTxWarp>
          </a:bodyPr>
          <a:lstStyle>
            <a:lvl1pPr algn="l" eaLnBrk="0" hangingPunct="0">
              <a:defRPr sz="1300">
                <a:latin typeface="Arial" charset="0"/>
                <a:ea typeface="ヒラギノ角ゴ Pro W3" pitchFamily="1" charset="-128"/>
                <a:cs typeface="+mn-cs"/>
              </a:defRPr>
            </a:lvl1pPr>
          </a:lstStyle>
          <a:p>
            <a:pPr>
              <a:defRPr/>
            </a:pPr>
            <a:endParaRPr lang="en-US"/>
          </a:p>
        </p:txBody>
      </p:sp>
      <p:sp>
        <p:nvSpPr>
          <p:cNvPr id="5127" name="Rectangle 7"/>
          <p:cNvSpPr>
            <a:spLocks noGrp="1" noChangeArrowheads="1"/>
          </p:cNvSpPr>
          <p:nvPr>
            <p:ph type="sldNum" sz="quarter" idx="5"/>
          </p:nvPr>
        </p:nvSpPr>
        <p:spPr bwMode="auto">
          <a:xfrm>
            <a:off x="3971925" y="8831263"/>
            <a:ext cx="3038475" cy="465137"/>
          </a:xfrm>
          <a:prstGeom prst="rect">
            <a:avLst/>
          </a:prstGeom>
          <a:noFill/>
          <a:ln w="9525">
            <a:noFill/>
            <a:miter lim="800000"/>
            <a:headEnd/>
            <a:tailEnd/>
          </a:ln>
        </p:spPr>
        <p:txBody>
          <a:bodyPr vert="horz" wrap="square" lIns="93693" tIns="46847" rIns="93693" bIns="46847" numCol="1" anchor="b" anchorCtr="0" compatLnSpc="1">
            <a:prstTxWarp prst="textNoShape">
              <a:avLst/>
            </a:prstTxWarp>
          </a:bodyPr>
          <a:lstStyle>
            <a:lvl1pPr algn="r" eaLnBrk="0" hangingPunct="0">
              <a:defRPr sz="1300">
                <a:latin typeface="Arial" charset="0"/>
                <a:ea typeface="ヒラギノ角ゴ Pro W3" pitchFamily="1" charset="-128"/>
                <a:cs typeface="+mn-cs"/>
              </a:defRPr>
            </a:lvl1pPr>
          </a:lstStyle>
          <a:p>
            <a:pPr>
              <a:defRPr/>
            </a:pPr>
            <a:fld id="{FD3B3F3E-F5E0-4DE6-83CF-95882685A31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ヒラギノ角ゴ Pro W3" pitchFamily="1" charset="-128"/>
        <a:cs typeface="ヒラギノ角ゴ Pro W3"/>
      </a:defRPr>
    </a:lvl1pPr>
    <a:lvl2pPr marL="457200" algn="l" rtl="0" eaLnBrk="0" fontAlgn="base" hangingPunct="0">
      <a:spcBef>
        <a:spcPct val="30000"/>
      </a:spcBef>
      <a:spcAft>
        <a:spcPct val="0"/>
      </a:spcAft>
      <a:defRPr sz="1200" kern="1200">
        <a:solidFill>
          <a:schemeClr val="tx1"/>
        </a:solidFill>
        <a:latin typeface="Arial" charset="0"/>
        <a:ea typeface="ヒラギノ角ゴ Pro W3" pitchFamily="1" charset="-128"/>
        <a:cs typeface="ヒラギノ角ゴ Pro W3"/>
      </a:defRPr>
    </a:lvl2pPr>
    <a:lvl3pPr marL="914400" algn="l" rtl="0" eaLnBrk="0" fontAlgn="base" hangingPunct="0">
      <a:spcBef>
        <a:spcPct val="30000"/>
      </a:spcBef>
      <a:spcAft>
        <a:spcPct val="0"/>
      </a:spcAft>
      <a:defRPr sz="1200" kern="1200">
        <a:solidFill>
          <a:schemeClr val="tx1"/>
        </a:solidFill>
        <a:latin typeface="Arial" charset="0"/>
        <a:ea typeface="ヒラギノ角ゴ Pro W3" pitchFamily="1" charset="-128"/>
        <a:cs typeface="ヒラギノ角ゴ Pro W3"/>
      </a:defRPr>
    </a:lvl3pPr>
    <a:lvl4pPr marL="1371600" algn="l" rtl="0" eaLnBrk="0" fontAlgn="base" hangingPunct="0">
      <a:spcBef>
        <a:spcPct val="30000"/>
      </a:spcBef>
      <a:spcAft>
        <a:spcPct val="0"/>
      </a:spcAft>
      <a:defRPr sz="1200" kern="1200">
        <a:solidFill>
          <a:schemeClr val="tx1"/>
        </a:solidFill>
        <a:latin typeface="Arial" charset="0"/>
        <a:ea typeface="ヒラギノ角ゴ Pro W3" pitchFamily="1" charset="-128"/>
        <a:cs typeface="ヒラギノ角ゴ Pro W3"/>
      </a:defRPr>
    </a:lvl4pPr>
    <a:lvl5pPr marL="1828800" algn="l" rtl="0" eaLnBrk="0" fontAlgn="base" hangingPunct="0">
      <a:spcBef>
        <a:spcPct val="30000"/>
      </a:spcBef>
      <a:spcAft>
        <a:spcPct val="0"/>
      </a:spcAft>
      <a:defRPr sz="1200" kern="1200">
        <a:solidFill>
          <a:schemeClr val="tx1"/>
        </a:solidFill>
        <a:latin typeface="Arial" charset="0"/>
        <a:ea typeface="ヒラギノ角ゴ Pro W3" pitchFamily="1" charset="-128"/>
        <a:cs typeface="ヒラギノ角ゴ Pro W3"/>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eaLnBrk="1" hangingPunct="1"/>
            <a:r>
              <a:rPr lang="en-US" dirty="0" smtClean="0"/>
              <a:t>WELCOME</a:t>
            </a:r>
          </a:p>
          <a:p>
            <a:pPr eaLnBrk="1" hangingPunct="1"/>
            <a:endParaRPr lang="en-US" dirty="0" smtClean="0"/>
          </a:p>
          <a:p>
            <a:pPr eaLnBrk="1" hangingPunct="1"/>
            <a:r>
              <a:rPr lang="en-US" dirty="0" smtClean="0"/>
              <a:t>We are honored</a:t>
            </a:r>
            <a:r>
              <a:rPr lang="en-US" baseline="0" dirty="0" smtClean="0"/>
              <a:t> to be with you and collaborate as we plan for </a:t>
            </a:r>
            <a:r>
              <a:rPr lang="en-US" dirty="0" smtClean="0"/>
              <a:t>implementation of standards at the district level. Welcome</a:t>
            </a:r>
            <a:r>
              <a:rPr lang="en-US" baseline="0" dirty="0" smtClean="0"/>
              <a:t> to the Institute. Please take advantage of the opportunity to ask questions of your colleagues from your region and around the state as we move through this session.</a:t>
            </a:r>
          </a:p>
          <a:p>
            <a:pPr eaLnBrk="1" hangingPunct="1"/>
            <a:endParaRPr lang="en-US" baseline="0" dirty="0" smtClean="0"/>
          </a:p>
          <a:p>
            <a:pPr eaLnBrk="1" hangingPunct="1"/>
            <a:r>
              <a:rPr lang="en-US" baseline="0" dirty="0" smtClean="0"/>
              <a:t>Introduce all presenters</a:t>
            </a:r>
            <a:endParaRPr lang="en-US" dirty="0" smtClean="0"/>
          </a:p>
          <a:p>
            <a:pPr eaLnBrk="1" hangingPunct="1"/>
            <a:endParaRPr lang="en-US" dirty="0" smtClean="0">
              <a:latin typeface="Arial" pitchFamily="34" charset="0"/>
              <a:ea typeface="ヒラギノ角ゴ Pro W3"/>
            </a:endParaRPr>
          </a:p>
          <a:p>
            <a:endParaRPr lang="en-US" dirty="0" smtClean="0">
              <a:latin typeface="Arial" pitchFamily="34" charset="0"/>
              <a:ea typeface="ヒラギノ角ゴ Pro W3"/>
            </a:endParaRPr>
          </a:p>
          <a:p>
            <a:pPr eaLnBrk="1" hangingPunct="1"/>
            <a:r>
              <a:rPr lang="en-US" dirty="0" smtClean="0">
                <a:latin typeface="Arial" pitchFamily="34" charset="0"/>
                <a:ea typeface="ヒラギノ角ゴ Pro W3"/>
              </a:rPr>
              <a:t> </a:t>
            </a:r>
          </a:p>
        </p:txBody>
      </p:sp>
      <p:sp>
        <p:nvSpPr>
          <p:cNvPr id="72708" name="Slide Number Placeholder 3"/>
          <p:cNvSpPr>
            <a:spLocks noGrp="1"/>
          </p:cNvSpPr>
          <p:nvPr>
            <p:ph type="sldNum" sz="quarter" idx="5"/>
          </p:nvPr>
        </p:nvSpPr>
        <p:spPr/>
        <p:txBody>
          <a:bodyPr/>
          <a:lstStyle/>
          <a:p>
            <a:pPr>
              <a:defRPr/>
            </a:pPr>
            <a:fld id="{922EA04D-AB53-4AB5-991D-4BF4CC6E6CCD}" type="slidenum">
              <a:rPr lang="en-US" smtClean="0"/>
              <a:pPr>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fontScale="85000" lnSpcReduction="20000"/>
          </a:bodyPr>
          <a:lstStyle/>
          <a:p>
            <a:r>
              <a:rPr lang="en-US" b="1" dirty="0" smtClean="0">
                <a:solidFill>
                  <a:srgbClr val="002060"/>
                </a:solidFill>
                <a:latin typeface="Sylfaen" pitchFamily="18" charset="0"/>
              </a:rPr>
              <a:t>According to standard…..District Leaders are </a:t>
            </a:r>
            <a:r>
              <a:rPr lang="en-US" b="1" baseline="0" dirty="0" smtClean="0">
                <a:solidFill>
                  <a:srgbClr val="002060"/>
                </a:solidFill>
                <a:latin typeface="Sylfaen" pitchFamily="18" charset="0"/>
              </a:rPr>
              <a:t>Charged</a:t>
            </a:r>
            <a:r>
              <a:rPr lang="en-US" b="1" dirty="0" smtClean="0">
                <a:solidFill>
                  <a:srgbClr val="002060"/>
                </a:solidFill>
                <a:latin typeface="Sylfaen" pitchFamily="18" charset="0"/>
              </a:rPr>
              <a:t> with </a:t>
            </a:r>
            <a:r>
              <a:rPr lang="en-US" sz="1200" kern="1200" dirty="0" smtClean="0">
                <a:solidFill>
                  <a:schemeClr val="tx1"/>
                </a:solidFill>
                <a:latin typeface="Arial" charset="0"/>
                <a:ea typeface="+mn-ea"/>
                <a:cs typeface="+mn-cs"/>
              </a:rPr>
              <a:t>setting high standards for the professional practice of 21st century instruction and assessment that result in an accountable environment.</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create professional learning communities resulting in highly engaging instruction and improved student learning. </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set specific achievement targets for schools and students and then ensure the consistent use of research-based instructional strategies in all classrooms to reach the targets.</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Lead with a clear, high-profile focus on learning and teaching oriented towards high expectations and concrete goals;</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Challenge staff to reflect deeply on and define the knowledge, skills, and concepts essential for ensuring that every public school student graduates from high school, globally competitive for work and postsecondary education and prepared for life in the 21st Century;</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Ensure collaborative goal setting resulting in nonnegotiable Goals for student achievement and classroom instruction;</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Ensure that there is an appropriate and logical alignment between the district’s curriculum, 21</a:t>
            </a:r>
            <a:r>
              <a:rPr lang="en-US" sz="1200" kern="1200" baseline="30000" dirty="0" smtClean="0">
                <a:solidFill>
                  <a:schemeClr val="tx1"/>
                </a:solidFill>
                <a:latin typeface="Arial" charset="0"/>
                <a:ea typeface="+mn-ea"/>
                <a:cs typeface="+mn-cs"/>
              </a:rPr>
              <a:t>st</a:t>
            </a:r>
            <a:r>
              <a:rPr lang="en-US" sz="1200" kern="1200" dirty="0" smtClean="0">
                <a:solidFill>
                  <a:schemeClr val="tx1"/>
                </a:solidFill>
                <a:latin typeface="Arial" charset="0"/>
                <a:ea typeface="+mn-ea"/>
                <a:cs typeface="+mn-cs"/>
              </a:rPr>
              <a:t> Century instruction and assessment, and the state accountability program;</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Establish clear priorities among the district’s instructional goals and objectives;</a:t>
            </a:r>
          </a:p>
          <a:p>
            <a:endParaRPr lang="en-US" sz="1200" kern="1200" dirty="0" smtClean="0">
              <a:solidFill>
                <a:schemeClr val="tx1"/>
              </a:solidFill>
              <a:latin typeface="Arial" charset="0"/>
              <a:ea typeface="ヒラギノ角ゴ Pro W3" pitchFamily="1" charset="-128"/>
              <a:cs typeface="ヒラギノ角ゴ Pro W3"/>
            </a:endParaRPr>
          </a:p>
          <a:p>
            <a:endParaRPr lang="en-US" sz="1200" kern="120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pPr algn="l" eaLnBrk="1" hangingPunct="1">
              <a:buFontTx/>
              <a:buNone/>
            </a:pPr>
            <a:r>
              <a:rPr lang="en-US" sz="1200" b="1" dirty="0" smtClean="0">
                <a:solidFill>
                  <a:srgbClr val="00467A"/>
                </a:solidFill>
                <a:latin typeface="Sylfaen" pitchFamily="18" charset="0"/>
              </a:rPr>
              <a:t>According to the North Carolina Professional Teaching Standards, Teachers Are Challenged To: </a:t>
            </a:r>
            <a:r>
              <a:rPr lang="en-US" dirty="0" smtClean="0">
                <a:latin typeface="Sylfaen" pitchFamily="18" charset="0"/>
              </a:rPr>
              <a:t>Collaborate with their colleagues and use a variety of data sources for short and long range planning </a:t>
            </a:r>
            <a:r>
              <a:rPr lang="en-US" u="sng" dirty="0" smtClean="0">
                <a:latin typeface="Sylfaen" pitchFamily="18" charset="0"/>
              </a:rPr>
              <a:t>based on the </a:t>
            </a:r>
          </a:p>
          <a:p>
            <a:pPr algn="l" eaLnBrk="1" hangingPunct="1">
              <a:buFontTx/>
              <a:buNone/>
            </a:pPr>
            <a:r>
              <a:rPr lang="en-US" i="1" u="sng" dirty="0" smtClean="0">
                <a:latin typeface="Sylfaen" pitchFamily="18" charset="0"/>
              </a:rPr>
              <a:t>North Carolina Standard</a:t>
            </a:r>
            <a:r>
              <a:rPr lang="en-US" u="sng" dirty="0" smtClean="0">
                <a:latin typeface="Sylfaen" pitchFamily="18" charset="0"/>
              </a:rPr>
              <a:t> </a:t>
            </a:r>
            <a:r>
              <a:rPr lang="en-US" i="1" u="sng" dirty="0" smtClean="0">
                <a:latin typeface="Sylfaen" pitchFamily="18" charset="0"/>
              </a:rPr>
              <a:t>Course of Study</a:t>
            </a:r>
            <a:r>
              <a:rPr lang="en-US" u="sng" dirty="0" smtClean="0">
                <a:latin typeface="Sylfaen" pitchFamily="18" charset="0"/>
              </a:rPr>
              <a:t>.</a:t>
            </a:r>
          </a:p>
          <a:p>
            <a:pPr algn="l" eaLnBrk="1" hangingPunct="1">
              <a:buFontTx/>
              <a:buNone/>
            </a:pPr>
            <a:endParaRPr lang="en-US" u="sng" dirty="0" smtClean="0">
              <a:latin typeface="Sylfaen" pitchFamily="18" charset="0"/>
            </a:endParaRPr>
          </a:p>
          <a:p>
            <a:pPr algn="l" eaLnBrk="1" hangingPunct="1">
              <a:buFontTx/>
              <a:buNone/>
            </a:pPr>
            <a:r>
              <a:rPr lang="en-US" dirty="0" smtClean="0">
                <a:latin typeface="Sylfaen" pitchFamily="18" charset="0"/>
              </a:rPr>
              <a:t>Engage students in the learning process and understand that </a:t>
            </a:r>
            <a:r>
              <a:rPr lang="en-US" u="sng" dirty="0" smtClean="0">
                <a:latin typeface="Sylfaen" pitchFamily="18" charset="0"/>
              </a:rPr>
              <a:t>instructional plans must be constantly monitored </a:t>
            </a:r>
            <a:r>
              <a:rPr lang="en-US" dirty="0" smtClean="0">
                <a:latin typeface="Sylfaen" pitchFamily="18" charset="0"/>
              </a:rPr>
              <a:t>and modified to enhance learning.</a:t>
            </a:r>
          </a:p>
          <a:p>
            <a:pPr algn="l" eaLnBrk="1" hangingPunct="1">
              <a:buFontTx/>
              <a:buNone/>
            </a:pPr>
            <a:endParaRPr lang="en-US" dirty="0" smtClean="0">
              <a:latin typeface="Sylfaen" pitchFamily="18" charset="0"/>
            </a:endParaRPr>
          </a:p>
          <a:p>
            <a:pPr algn="l" eaLnBrk="1" hangingPunct="1">
              <a:buFontTx/>
              <a:buNone/>
            </a:pPr>
            <a:r>
              <a:rPr lang="en-US" dirty="0" smtClean="0">
                <a:latin typeface="Sylfaen" pitchFamily="18" charset="0"/>
              </a:rPr>
              <a:t>Understand how students learn and </a:t>
            </a:r>
            <a:r>
              <a:rPr lang="en-US" u="sng" dirty="0" smtClean="0">
                <a:latin typeface="Sylfaen" pitchFamily="18" charset="0"/>
              </a:rPr>
              <a:t>make the curriculum responsive</a:t>
            </a:r>
            <a:r>
              <a:rPr lang="en-US" dirty="0" smtClean="0">
                <a:latin typeface="Sylfaen" pitchFamily="18" charset="0"/>
              </a:rPr>
              <a:t> to cultural diversity and to individual learning needs.</a:t>
            </a:r>
            <a:endParaRPr lang="en-US" dirty="0" smtClean="0"/>
          </a:p>
          <a:p>
            <a:pPr algn="l" eaLnBrk="1" hangingPunct="1">
              <a:buFontTx/>
              <a:buNone/>
            </a:pPr>
            <a:endParaRPr lang="en-US" u="sng" dirty="0" smtClean="0"/>
          </a:p>
          <a:p>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ln/>
        </p:spPr>
        <p:txBody>
          <a:bodyPr/>
          <a:lstStyle/>
          <a:p>
            <a:pPr>
              <a:defRPr/>
            </a:pPr>
            <a:r>
              <a:rPr lang="en-US" dirty="0" smtClean="0">
                <a:latin typeface="Arial" pitchFamily="34" charset="0"/>
                <a:ea typeface="ヒラギノ角ゴ Pro W3"/>
              </a:rPr>
              <a:t>With that in mind…..</a:t>
            </a:r>
          </a:p>
          <a:p>
            <a:pPr>
              <a:defRPr/>
            </a:pPr>
            <a:r>
              <a:rPr lang="en-US" dirty="0" smtClean="0">
                <a:latin typeface="Arial" pitchFamily="34" charset="0"/>
                <a:ea typeface="ヒラギノ角ゴ Pro W3"/>
              </a:rPr>
              <a:t>Who is in the room?</a:t>
            </a:r>
          </a:p>
          <a:p>
            <a:pPr>
              <a:defRPr/>
            </a:pPr>
            <a:endParaRPr lang="en-US" dirty="0" smtClean="0">
              <a:latin typeface="Arial" pitchFamily="34" charset="0"/>
              <a:ea typeface="ヒラギノ角ゴ Pro W3"/>
            </a:endParaRPr>
          </a:p>
          <a:p>
            <a:pPr>
              <a:defRPr/>
            </a:pPr>
            <a:r>
              <a:rPr lang="en-US" dirty="0" smtClean="0">
                <a:latin typeface="Arial" pitchFamily="34" charset="0"/>
                <a:ea typeface="ヒラギノ角ゴ Pro W3"/>
              </a:rPr>
              <a:t>Take off/touch down:</a:t>
            </a:r>
          </a:p>
          <a:p>
            <a:pPr>
              <a:defRPr/>
            </a:pPr>
            <a:endParaRPr lang="en-US" dirty="0" smtClean="0">
              <a:latin typeface="Arial" pitchFamily="34" charset="0"/>
              <a:ea typeface="ヒラギノ角ゴ Pro W3"/>
            </a:endParaRPr>
          </a:p>
          <a:p>
            <a:pPr marL="228600" indent="-228600">
              <a:buFontTx/>
              <a:buAutoNum type="arabicPeriod"/>
              <a:defRPr/>
            </a:pPr>
            <a:r>
              <a:rPr lang="en-US" dirty="0" smtClean="0">
                <a:latin typeface="Arial" pitchFamily="34" charset="0"/>
                <a:ea typeface="ヒラギノ角ゴ Pro W3"/>
              </a:rPr>
              <a:t>My background experience is at the elementary level.</a:t>
            </a:r>
          </a:p>
          <a:p>
            <a:pPr marL="228600" indent="-228600">
              <a:buFontTx/>
              <a:buAutoNum type="arabicPeriod"/>
              <a:defRPr/>
            </a:pPr>
            <a:r>
              <a:rPr lang="en-US" dirty="0" smtClean="0">
                <a:latin typeface="Arial" pitchFamily="34" charset="0"/>
                <a:ea typeface="ヒラギノ角ゴ Pro W3"/>
              </a:rPr>
              <a:t>My background experience is at the middle school level.</a:t>
            </a:r>
          </a:p>
          <a:p>
            <a:pPr marL="228600" indent="-228600">
              <a:buFontTx/>
              <a:buAutoNum type="arabicPeriod"/>
              <a:defRPr/>
            </a:pPr>
            <a:r>
              <a:rPr lang="en-US" dirty="0" smtClean="0">
                <a:latin typeface="Arial" pitchFamily="34" charset="0"/>
                <a:ea typeface="ヒラギノ角ゴ Pro W3"/>
              </a:rPr>
              <a:t>My background experience is at the high school level.</a:t>
            </a:r>
          </a:p>
          <a:p>
            <a:pPr marL="228600" indent="-228600">
              <a:buFontTx/>
              <a:buAutoNum type="arabicPeriod"/>
              <a:defRPr/>
            </a:pPr>
            <a:r>
              <a:rPr lang="en-US" dirty="0" smtClean="0">
                <a:latin typeface="Arial" pitchFamily="34" charset="0"/>
                <a:ea typeface="ヒラギノ角ゴ Pro W3"/>
              </a:rPr>
              <a:t>I can retire in less than five years.</a:t>
            </a:r>
          </a:p>
          <a:p>
            <a:pPr marL="228600" indent="-228600">
              <a:buFontTx/>
              <a:buAutoNum type="arabicPeriod"/>
              <a:defRPr/>
            </a:pPr>
            <a:r>
              <a:rPr lang="en-US" dirty="0" smtClean="0">
                <a:latin typeface="Arial" pitchFamily="34" charset="0"/>
                <a:ea typeface="ヒラギノ角ゴ Pro W3"/>
              </a:rPr>
              <a:t>I could retire now, but I am so enthusiastic about the CC that I wouldn’t consider it!</a:t>
            </a:r>
          </a:p>
          <a:p>
            <a:pPr marL="228600" indent="-228600">
              <a:buFontTx/>
              <a:buAutoNum type="arabicPeriod"/>
              <a:defRPr/>
            </a:pPr>
            <a:r>
              <a:rPr lang="en-US" dirty="0" smtClean="0">
                <a:latin typeface="Arial" pitchFamily="34" charset="0"/>
                <a:ea typeface="ヒラギノ角ゴ Pro W3"/>
              </a:rPr>
              <a:t>I have considerable experience developing local curriculum.</a:t>
            </a:r>
          </a:p>
          <a:p>
            <a:pPr marL="228600" indent="-228600">
              <a:buFontTx/>
              <a:buAutoNum type="arabicPeriod"/>
              <a:defRPr/>
            </a:pPr>
            <a:r>
              <a:rPr lang="en-US" dirty="0" smtClean="0">
                <a:latin typeface="Arial" pitchFamily="34" charset="0"/>
                <a:ea typeface="ヒラギノ角ゴ Pro W3"/>
              </a:rPr>
              <a:t>I am a:</a:t>
            </a:r>
          </a:p>
          <a:p>
            <a:pPr algn="l" eaLnBrk="1" fontAlgn="auto" hangingPunct="1">
              <a:spcAft>
                <a:spcPts val="0"/>
              </a:spcAft>
              <a:defRPr/>
            </a:pPr>
            <a:r>
              <a:rPr lang="en-US" sz="1200" dirty="0" smtClean="0">
                <a:solidFill>
                  <a:schemeClr val="tx1"/>
                </a:solidFill>
              </a:rPr>
              <a:t>	School Level Teacher</a:t>
            </a:r>
          </a:p>
          <a:p>
            <a:pPr algn="l" eaLnBrk="1" fontAlgn="auto" hangingPunct="1">
              <a:spcAft>
                <a:spcPts val="0"/>
              </a:spcAft>
              <a:defRPr/>
            </a:pPr>
            <a:r>
              <a:rPr lang="en-US" sz="1200" dirty="0" smtClean="0">
                <a:solidFill>
                  <a:schemeClr val="tx1"/>
                </a:solidFill>
              </a:rPr>
              <a:t>	School Level Administrator</a:t>
            </a:r>
          </a:p>
          <a:p>
            <a:pPr algn="l" eaLnBrk="1" fontAlgn="auto" hangingPunct="1">
              <a:spcAft>
                <a:spcPts val="0"/>
              </a:spcAft>
              <a:defRPr/>
            </a:pPr>
            <a:r>
              <a:rPr lang="en-US" sz="1200" dirty="0" smtClean="0">
                <a:solidFill>
                  <a:schemeClr val="tx1"/>
                </a:solidFill>
              </a:rPr>
              <a:t>	Central Office Curriculum Developer</a:t>
            </a:r>
          </a:p>
          <a:p>
            <a:pPr algn="l" eaLnBrk="1" fontAlgn="auto" hangingPunct="1">
              <a:spcAft>
                <a:spcPts val="0"/>
              </a:spcAft>
              <a:defRPr/>
            </a:pPr>
            <a:r>
              <a:rPr lang="en-US" sz="1200" dirty="0" smtClean="0">
                <a:solidFill>
                  <a:schemeClr val="tx1"/>
                </a:solidFill>
              </a:rPr>
              <a:t>	Central Office Administrator</a:t>
            </a:r>
          </a:p>
          <a:p>
            <a:pPr marL="0" marR="0" indent="0" algn="l" defTabSz="914400" rtl="0" eaLnBrk="1" fontAlgn="auto" latinLnBrk="0" hangingPunct="1">
              <a:lnSpc>
                <a:spcPct val="100000"/>
              </a:lnSpc>
              <a:spcBef>
                <a:spcPct val="30000"/>
              </a:spcBef>
              <a:spcAft>
                <a:spcPts val="0"/>
              </a:spcAft>
              <a:buClrTx/>
              <a:buSzTx/>
              <a:buFontTx/>
              <a:buNone/>
              <a:tabLst/>
              <a:defRPr/>
            </a:pPr>
            <a:r>
              <a:rPr lang="en-US" sz="1200" dirty="0" smtClean="0">
                <a:solidFill>
                  <a:schemeClr val="tx1"/>
                </a:solidFill>
              </a:rPr>
              <a:t>	Superintendent</a:t>
            </a:r>
          </a:p>
          <a:p>
            <a:pPr marL="0" marR="0" indent="0" algn="l" defTabSz="914400" rtl="0" eaLnBrk="1" fontAlgn="auto" latinLnBrk="0" hangingPunct="1">
              <a:lnSpc>
                <a:spcPct val="100000"/>
              </a:lnSpc>
              <a:spcBef>
                <a:spcPct val="30000"/>
              </a:spcBef>
              <a:spcAft>
                <a:spcPts val="0"/>
              </a:spcAft>
              <a:buClrTx/>
              <a:buSzTx/>
              <a:buFontTx/>
              <a:buNone/>
              <a:tabLst/>
              <a:defRPr/>
            </a:pPr>
            <a:r>
              <a:rPr lang="en-US" sz="1200" dirty="0" smtClean="0">
                <a:solidFill>
                  <a:schemeClr val="tx1"/>
                </a:solidFill>
              </a:rPr>
              <a:t>	Other Role (University, DPI, Private </a:t>
            </a:r>
            <a:r>
              <a:rPr lang="en-US" sz="1200" dirty="0" err="1" smtClean="0">
                <a:solidFill>
                  <a:schemeClr val="tx1"/>
                </a:solidFill>
              </a:rPr>
              <a:t>Pratice</a:t>
            </a:r>
            <a:r>
              <a:rPr lang="en-US" sz="1200" dirty="0" smtClean="0">
                <a:solidFill>
                  <a:schemeClr val="tx1"/>
                </a:solidFill>
              </a:rPr>
              <a:t>)</a:t>
            </a:r>
          </a:p>
          <a:p>
            <a:pPr algn="l" eaLnBrk="1" fontAlgn="auto" hangingPunct="1">
              <a:spcAft>
                <a:spcPts val="0"/>
              </a:spcAft>
              <a:defRPr/>
            </a:pPr>
            <a:endParaRPr lang="en-US" dirty="0" smtClean="0">
              <a:latin typeface="Arial" pitchFamily="34" charset="0"/>
              <a:ea typeface="ヒラギノ角ゴ Pro W3"/>
            </a:endParaRPr>
          </a:p>
          <a:p>
            <a:pPr marL="228600" indent="-228600">
              <a:buFontTx/>
              <a:buNone/>
              <a:defRPr/>
            </a:pPr>
            <a:r>
              <a:rPr lang="en-US" dirty="0" smtClean="0">
                <a:latin typeface="Arial" pitchFamily="34" charset="0"/>
                <a:ea typeface="ヒラギノ角ゴ Pro W3"/>
              </a:rPr>
              <a:t> </a:t>
            </a:r>
          </a:p>
          <a:p>
            <a:pPr>
              <a:defRPr/>
            </a:pPr>
            <a:endParaRPr lang="en-US" dirty="0" smtClean="0">
              <a:latin typeface="Arial" pitchFamily="34" charset="0"/>
              <a:ea typeface="ヒラギノ角ゴ Pro W3"/>
            </a:endParaRPr>
          </a:p>
          <a:p>
            <a:pPr>
              <a:defRPr/>
            </a:pPr>
            <a:endParaRPr lang="en-US" dirty="0" smtClean="0">
              <a:latin typeface="Arial" pitchFamily="34" charset="0"/>
              <a:ea typeface="ヒラギノ角ゴ Pro W3"/>
            </a:endParaRPr>
          </a:p>
        </p:txBody>
      </p:sp>
      <p:sp>
        <p:nvSpPr>
          <p:cNvPr id="4" name="Slide Number Placeholder 3"/>
          <p:cNvSpPr>
            <a:spLocks noGrp="1"/>
          </p:cNvSpPr>
          <p:nvPr>
            <p:ph type="sldNum" sz="quarter" idx="5"/>
          </p:nvPr>
        </p:nvSpPr>
        <p:spPr/>
        <p:txBody>
          <a:bodyPr/>
          <a:lstStyle/>
          <a:p>
            <a:pPr>
              <a:defRPr/>
            </a:pPr>
            <a:fld id="{3B4880BE-C7FA-4BC7-982C-D45C3CE6352C}" type="slidenum">
              <a:rPr lang="en-US" smtClean="0"/>
              <a:pPr>
                <a:defRPr/>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dirty="0" smtClean="0">
                <a:latin typeface="Arial" pitchFamily="34" charset="0"/>
                <a:ea typeface="ヒラギノ角ゴ Pro W3"/>
              </a:rPr>
              <a:t>Individual</a:t>
            </a:r>
            <a:r>
              <a:rPr lang="en-US" baseline="0" dirty="0" smtClean="0">
                <a:latin typeface="Arial" pitchFamily="34" charset="0"/>
                <a:ea typeface="ヒラギノ角ゴ Pro W3"/>
              </a:rPr>
              <a:t> Sticky Words….Select Best three</a:t>
            </a:r>
          </a:p>
          <a:p>
            <a:endParaRPr lang="en-US" baseline="0" dirty="0" smtClean="0">
              <a:latin typeface="Arial" pitchFamily="34" charset="0"/>
              <a:ea typeface="ヒラギノ角ゴ Pro W3"/>
            </a:endParaRPr>
          </a:p>
          <a:p>
            <a:r>
              <a:rPr lang="en-US" baseline="0" dirty="0" smtClean="0">
                <a:latin typeface="Arial" pitchFamily="34" charset="0"/>
                <a:ea typeface="ヒラギノ角ゴ Pro W3"/>
              </a:rPr>
              <a:t>Affinity Diagram</a:t>
            </a:r>
            <a:endParaRPr lang="en-US" dirty="0" smtClean="0">
              <a:latin typeface="Arial" pitchFamily="34" charset="0"/>
              <a:ea typeface="ヒラギノ角ゴ Pro W3"/>
            </a:endParaRPr>
          </a:p>
        </p:txBody>
      </p:sp>
      <p:sp>
        <p:nvSpPr>
          <p:cNvPr id="4" name="Slide Number Placeholder 3"/>
          <p:cNvSpPr>
            <a:spLocks noGrp="1"/>
          </p:cNvSpPr>
          <p:nvPr>
            <p:ph type="sldNum" sz="quarter" idx="5"/>
          </p:nvPr>
        </p:nvSpPr>
        <p:spPr/>
        <p:txBody>
          <a:bodyPr/>
          <a:lstStyle/>
          <a:p>
            <a:pPr>
              <a:defRPr/>
            </a:pPr>
            <a:fld id="{50F0511A-14E9-4C18-8A4B-61209DFCE870}" type="slidenum">
              <a:rPr lang="en-US" smtClean="0"/>
              <a:pPr>
                <a:defRPr/>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latin typeface="Arial" pitchFamily="34" charset="0"/>
                <a:ea typeface="ヒラギノ角ゴ Pro W3"/>
              </a:rPr>
              <a:t>Type in the words here on this slide</a:t>
            </a:r>
          </a:p>
        </p:txBody>
      </p:sp>
      <p:sp>
        <p:nvSpPr>
          <p:cNvPr id="4" name="Slide Number Placeholder 3"/>
          <p:cNvSpPr>
            <a:spLocks noGrp="1"/>
          </p:cNvSpPr>
          <p:nvPr>
            <p:ph type="sldNum" sz="quarter" idx="5"/>
          </p:nvPr>
        </p:nvSpPr>
        <p:spPr/>
        <p:txBody>
          <a:bodyPr/>
          <a:lstStyle/>
          <a:p>
            <a:pPr>
              <a:defRPr/>
            </a:pPr>
            <a:fld id="{4EEE916E-4C28-4CC4-8132-67F19247EDAE}" type="slidenum">
              <a:rPr lang="en-US" smtClean="0"/>
              <a:pPr>
                <a:defRPr/>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dirty="0" smtClean="0">
                <a:latin typeface="Arial" pitchFamily="34" charset="0"/>
                <a:ea typeface="ヒラギノ角ゴ Pro W3"/>
              </a:rPr>
              <a:t>(This is the Fenwick English video. I have edited it to the relevant 3.5 minutes).</a:t>
            </a:r>
          </a:p>
          <a:p>
            <a:endParaRPr lang="en-US" dirty="0" smtClean="0">
              <a:latin typeface="Arial" pitchFamily="34" charset="0"/>
              <a:ea typeface="ヒラギノ角ゴ Pro W3"/>
            </a:endParaRPr>
          </a:p>
          <a:p>
            <a:r>
              <a:rPr lang="en-US" dirty="0" smtClean="0">
                <a:latin typeface="Arial" pitchFamily="34" charset="0"/>
                <a:ea typeface="ヒラギノ角ゴ Pro W3"/>
              </a:rPr>
              <a:t>We need to say before the video….. </a:t>
            </a:r>
          </a:p>
          <a:p>
            <a:endParaRPr lang="en-US" dirty="0" smtClean="0">
              <a:latin typeface="Arial" pitchFamily="34" charset="0"/>
              <a:ea typeface="ヒラギノ角ゴ Pro W3"/>
            </a:endParaRPr>
          </a:p>
          <a:p>
            <a:r>
              <a:rPr lang="en-US" dirty="0" smtClean="0">
                <a:solidFill>
                  <a:srgbClr val="00B050"/>
                </a:solidFill>
                <a:latin typeface="Arial" pitchFamily="34" charset="0"/>
                <a:ea typeface="ヒラギノ角ゴ Pro W3"/>
              </a:rPr>
              <a:t>We are going to view a brief (3 minute) video of Dr. Fenwick English. He is a national authority on curriculum and alignment. </a:t>
            </a:r>
          </a:p>
          <a:p>
            <a:endParaRPr lang="en-US" dirty="0" smtClean="0">
              <a:solidFill>
                <a:srgbClr val="00B050"/>
              </a:solidFill>
              <a:latin typeface="Arial" pitchFamily="34" charset="0"/>
              <a:ea typeface="ヒラギノ角ゴ Pro W3"/>
            </a:endParaRPr>
          </a:p>
          <a:p>
            <a:r>
              <a:rPr lang="en-US" dirty="0" smtClean="0">
                <a:solidFill>
                  <a:srgbClr val="00B050"/>
                </a:solidFill>
                <a:latin typeface="Arial" pitchFamily="34" charset="0"/>
                <a:ea typeface="ヒラギノ角ゴ Pro W3"/>
              </a:rPr>
              <a:t>This video has been around a while. At the time it was made, Fenwick English was at Perdue University. </a:t>
            </a:r>
          </a:p>
          <a:p>
            <a:r>
              <a:rPr lang="en-US" dirty="0" smtClean="0">
                <a:solidFill>
                  <a:srgbClr val="00B050"/>
                </a:solidFill>
                <a:latin typeface="Arial" pitchFamily="34" charset="0"/>
                <a:ea typeface="ヒラギノ角ゴ Pro W3"/>
              </a:rPr>
              <a:t>He holds a Distinguished Professorship at the University of North Carolina at Chapel Hill.</a:t>
            </a:r>
          </a:p>
          <a:p>
            <a:endParaRPr lang="en-US" dirty="0" smtClean="0">
              <a:solidFill>
                <a:srgbClr val="00B050"/>
              </a:solidFill>
              <a:latin typeface="Arial" pitchFamily="34" charset="0"/>
              <a:ea typeface="ヒラギノ角ゴ Pro W3"/>
            </a:endParaRPr>
          </a:p>
          <a:p>
            <a:r>
              <a:rPr lang="en-US" dirty="0" smtClean="0">
                <a:solidFill>
                  <a:srgbClr val="00B050"/>
                </a:solidFill>
                <a:latin typeface="Arial" pitchFamily="34" charset="0"/>
                <a:ea typeface="ヒラギノ角ゴ Pro W3"/>
              </a:rPr>
              <a:t>In spite of the hairstyles and big glasses, the message is still timely; it’s still the message that Dr. English delivers today, and it will help us better frame our work here today and tomorrow. </a:t>
            </a:r>
          </a:p>
        </p:txBody>
      </p:sp>
      <p:sp>
        <p:nvSpPr>
          <p:cNvPr id="4" name="Slide Number Placeholder 3"/>
          <p:cNvSpPr>
            <a:spLocks noGrp="1"/>
          </p:cNvSpPr>
          <p:nvPr>
            <p:ph type="sldNum" sz="quarter" idx="5"/>
          </p:nvPr>
        </p:nvSpPr>
        <p:spPr/>
        <p:txBody>
          <a:bodyPr/>
          <a:lstStyle/>
          <a:p>
            <a:pPr>
              <a:defRPr/>
            </a:pPr>
            <a:fld id="{845B1A04-89EF-4260-8330-8D96094C411D}" type="slidenum">
              <a:rPr lang="en-US" smtClean="0"/>
              <a:pPr>
                <a:defRPr/>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p:txBody>
          <a:bodyPr/>
          <a:lstStyle/>
          <a:p>
            <a:pPr>
              <a:defRPr/>
            </a:pPr>
            <a:fld id="{779110C5-B4FD-4678-9F04-166F11C5F48E}" type="slidenum">
              <a:rPr lang="en-US" smtClean="0"/>
              <a:pPr>
                <a:defRPr/>
              </a:pPr>
              <a:t>17</a:t>
            </a:fld>
            <a:endParaRPr lang="en-US"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r>
              <a:rPr lang="en-US" smtClean="0">
                <a:latin typeface="Arial" pitchFamily="34" charset="0"/>
                <a:ea typeface="ヒラギノ角ゴ Pro W3"/>
              </a:rPr>
              <a:t>However, there is much more to local curriculum than the state standards.</a:t>
            </a:r>
          </a:p>
          <a:p>
            <a:endParaRPr lang="en-US" smtClean="0">
              <a:latin typeface="Arial" pitchFamily="34" charset="0"/>
              <a:ea typeface="ヒラギノ角ゴ Pro W3"/>
            </a:endParaRPr>
          </a:p>
          <a:p>
            <a:r>
              <a:rPr lang="en-US" smtClean="0">
                <a:latin typeface="Arial" pitchFamily="34" charset="0"/>
                <a:ea typeface="ヒラギノ角ゴ Pro W3"/>
              </a:rPr>
              <a:t>The content that teachers teach and children learn is “curriculum.”  Standards and curriculum are not the same thing. Standards alone describe the desired outcome only, not precisely what must be taught or how to achieve it.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dirty="0" smtClean="0">
                <a:solidFill>
                  <a:schemeClr val="tx1">
                    <a:lumMod val="75000"/>
                    <a:lumOff val="25000"/>
                  </a:schemeClr>
                </a:solidFill>
                <a:latin typeface="Sylfaen" pitchFamily="18" charset="0"/>
              </a:rPr>
              <a:t>Curriculum is so many things.</a:t>
            </a:r>
          </a:p>
          <a:p>
            <a:pPr>
              <a:defRPr/>
            </a:pPr>
            <a:endParaRPr lang="en-US" dirty="0" smtClean="0">
              <a:solidFill>
                <a:schemeClr val="tx1">
                  <a:lumMod val="75000"/>
                  <a:lumOff val="25000"/>
                </a:schemeClr>
              </a:solidFill>
              <a:latin typeface="Sylfaen" pitchFamily="18" charset="0"/>
            </a:endParaRPr>
          </a:p>
        </p:txBody>
      </p:sp>
      <p:sp>
        <p:nvSpPr>
          <p:cNvPr id="4" name="Slide Number Placeholder 3"/>
          <p:cNvSpPr>
            <a:spLocks noGrp="1"/>
          </p:cNvSpPr>
          <p:nvPr>
            <p:ph type="sldNum" sz="quarter" idx="5"/>
          </p:nvPr>
        </p:nvSpPr>
        <p:spPr/>
        <p:txBody>
          <a:bodyPr/>
          <a:lstStyle/>
          <a:p>
            <a:pPr>
              <a:defRPr/>
            </a:pPr>
            <a:fld id="{F9E78EF7-3C39-4F66-A051-5A19FCC8D9FE}" type="slidenum">
              <a:rPr lang="en-US" smtClean="0"/>
              <a:pPr>
                <a:defRPr/>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p:txBody>
          <a:bodyPr/>
          <a:lstStyle/>
          <a:p>
            <a:pPr>
              <a:defRPr/>
            </a:pPr>
            <a:fld id="{8DD4B9C5-BA39-4423-9E33-8C0CC0777F6C}" type="slidenum">
              <a:rPr lang="en-US" smtClean="0"/>
              <a:pPr>
                <a:defRPr/>
              </a:pPr>
              <a:t>19</a:t>
            </a:fld>
            <a:endParaRPr lang="en-US"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r>
              <a:rPr lang="en-US" dirty="0" err="1" smtClean="0">
                <a:latin typeface="Arial" pitchFamily="34" charset="0"/>
                <a:ea typeface="ヒラギノ角ゴ Pro W3"/>
              </a:rPr>
              <a:t>Cdalbaugh</a:t>
            </a:r>
            <a:r>
              <a:rPr lang="en-US" dirty="0" smtClean="0">
                <a:latin typeface="Arial" pitchFamily="34" charset="0"/>
                <a:ea typeface="ヒラギノ角ゴ Pro W3"/>
              </a:rPr>
              <a:t>	5/10/2011</a:t>
            </a:r>
          </a:p>
          <a:p>
            <a:pPr eaLnBrk="1" hangingPunct="1"/>
            <a:r>
              <a:rPr lang="en-US" dirty="0" smtClean="0">
                <a:latin typeface="Arial" pitchFamily="34" charset="0"/>
                <a:ea typeface="ヒラギノ角ゴ Pro W3"/>
              </a:rPr>
              <a:t>Bring teams back to a focus on what we are really here for:  Embracing the new, better, different ES and the clearer, deeper, (? other word memory issues), CCS. Reflect on the curricular transitions of the past.  Most of us have experienced changes in the curricular standards, scope and sequence.  How is this transition different? Table talk discuss.  What are the implications for your local district as you consider the differences as we transition across the state to CCS and ES?  How do you need to plan for and prepare teachers in an effort to empower them to transition smoothly with a clear understanding of the standards and the local district components? Curriculum has three components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p:txBody>
          <a:bodyPr/>
          <a:lstStyle/>
          <a:p>
            <a:pPr>
              <a:defRPr/>
            </a:pPr>
            <a:fld id="{3CA1F20E-EBAD-442B-BEA6-3CE9E5ECB1CF}" type="slidenum">
              <a:rPr lang="en-US" smtClean="0"/>
              <a:pPr>
                <a:defRPr/>
              </a:pPr>
              <a:t>20</a:t>
            </a:fld>
            <a:endParaRPr lang="en-US"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r>
              <a:rPr lang="en-US" smtClean="0">
                <a:latin typeface="Arial" pitchFamily="34" charset="0"/>
                <a:ea typeface="ヒラギノ角ゴ Pro W3"/>
              </a:rPr>
              <a:t>The video clip referred to them as the written, taught, and tested curriculum…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550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strike="noStrike" baseline="0" dirty="0" smtClean="0"/>
              <a:t>So let’s explore the tasks that lie ahead.</a:t>
            </a:r>
          </a:p>
          <a:p>
            <a:endParaRPr lang="en-US" b="1" u="sng" dirty="0" smtClean="0">
              <a:solidFill>
                <a:schemeClr val="accent2">
                  <a:lumMod val="60000"/>
                  <a:lumOff val="40000"/>
                </a:schemeClr>
              </a:solidFill>
            </a:endParaRPr>
          </a:p>
          <a:p>
            <a:r>
              <a:rPr lang="en-US" b="1" u="sng" dirty="0" smtClean="0">
                <a:solidFill>
                  <a:schemeClr val="accent2">
                    <a:lumMod val="60000"/>
                    <a:lumOff val="40000"/>
                  </a:schemeClr>
                </a:solidFill>
              </a:rPr>
              <a:t>Curriculum is the</a:t>
            </a:r>
            <a:r>
              <a:rPr lang="en-US" b="1" u="sng" baseline="0" dirty="0" smtClean="0">
                <a:solidFill>
                  <a:schemeClr val="accent2">
                    <a:lumMod val="60000"/>
                    <a:lumOff val="40000"/>
                  </a:schemeClr>
                </a:solidFill>
              </a:rPr>
              <a:t> vehicle that can </a:t>
            </a:r>
            <a:r>
              <a:rPr lang="en-US" b="1" u="sng" dirty="0" smtClean="0">
                <a:solidFill>
                  <a:schemeClr val="accent2">
                    <a:lumMod val="60000"/>
                    <a:lumOff val="40000"/>
                  </a:schemeClr>
                </a:solidFill>
              </a:rPr>
              <a:t>move</a:t>
            </a:r>
            <a:r>
              <a:rPr lang="en-US" b="1" u="sng" baseline="0" dirty="0" smtClean="0">
                <a:solidFill>
                  <a:schemeClr val="accent2">
                    <a:lumMod val="60000"/>
                    <a:lumOff val="40000"/>
                  </a:schemeClr>
                </a:solidFill>
              </a:rPr>
              <a:t> us </a:t>
            </a:r>
            <a:r>
              <a:rPr lang="en-US" b="1" u="sng" dirty="0" smtClean="0">
                <a:solidFill>
                  <a:schemeClr val="accent2">
                    <a:lumMod val="60000"/>
                    <a:lumOff val="40000"/>
                  </a:schemeClr>
                </a:solidFill>
              </a:rPr>
              <a:t>from standards to student achievement</a:t>
            </a:r>
            <a:r>
              <a:rPr lang="en-US" b="1" dirty="0" smtClean="0"/>
              <a:t>.</a:t>
            </a:r>
          </a:p>
          <a:p>
            <a:endParaRPr lang="en-US" dirty="0" smtClean="0"/>
          </a:p>
          <a:p>
            <a:r>
              <a:rPr lang="en-US" dirty="0" smtClean="0"/>
              <a:t>We need curriculum to get from standards to student achievement.</a:t>
            </a:r>
          </a:p>
          <a:p>
            <a:pPr>
              <a:defRPr/>
            </a:pPr>
            <a:r>
              <a:rPr lang="en-US" dirty="0" smtClean="0"/>
              <a:t>At some interval, these things happen:</a:t>
            </a:r>
          </a:p>
          <a:p>
            <a:pPr>
              <a:defRPr/>
            </a:pPr>
            <a:r>
              <a:rPr lang="en-US" dirty="0" smtClean="0"/>
              <a:t>Standards are released. Districts prepare for the new standards. Teachers shift to the new standards.</a:t>
            </a:r>
          </a:p>
          <a:p>
            <a:pPr>
              <a:defRPr/>
            </a:pPr>
            <a:r>
              <a:rPr lang="en-US" dirty="0" smtClean="0"/>
              <a:t> </a:t>
            </a:r>
          </a:p>
          <a:p>
            <a:pPr>
              <a:defRPr/>
            </a:pPr>
            <a:r>
              <a:rPr lang="en-US" dirty="0" smtClean="0"/>
              <a:t>This used to be a staggered five year cycle, with a few content areas added annually, so that all were updated in the five year period, then the cycle began again.</a:t>
            </a:r>
          </a:p>
          <a:p>
            <a:pPr>
              <a:defRPr/>
            </a:pPr>
            <a:r>
              <a:rPr lang="en-US" dirty="0" smtClean="0"/>
              <a:t> </a:t>
            </a:r>
          </a:p>
          <a:p>
            <a:pPr>
              <a:defRPr/>
            </a:pPr>
            <a:r>
              <a:rPr lang="en-US" dirty="0" smtClean="0"/>
              <a:t>You know from the Call for Change module that our state board of education has made a commitment to move to Common Core and Essential Standards by 2012, with new assessments to follow in 2012-13</a:t>
            </a:r>
          </a:p>
          <a:p>
            <a:pPr>
              <a:defRPr/>
            </a:pPr>
            <a:r>
              <a:rPr lang="en-US" dirty="0" smtClean="0"/>
              <a:t> </a:t>
            </a:r>
          </a:p>
          <a:p>
            <a:pPr>
              <a:defRPr/>
            </a:pPr>
            <a:r>
              <a:rPr lang="en-US" dirty="0" smtClean="0"/>
              <a:t>So for the first time in history, we must consider how to get from new state standards to student achievement for every content area simultaneously.</a:t>
            </a:r>
          </a:p>
          <a:p>
            <a:pPr>
              <a:defRPr/>
            </a:pPr>
            <a:r>
              <a:rPr lang="en-US" dirty="0" smtClean="0"/>
              <a:t> </a:t>
            </a:r>
          </a:p>
          <a:p>
            <a:pPr>
              <a:defRPr/>
            </a:pPr>
            <a:r>
              <a:rPr lang="en-US" dirty="0" smtClean="0"/>
              <a:t>This is an ambitious journey, and it begins here, with you, at this institute.</a:t>
            </a:r>
          </a:p>
          <a:p>
            <a:pPr>
              <a:defRPr/>
            </a:pPr>
            <a:r>
              <a:rPr lang="en-US" dirty="0" smtClean="0"/>
              <a:t> </a:t>
            </a:r>
          </a:p>
          <a:p>
            <a:pPr>
              <a:defRPr/>
            </a:pPr>
            <a:r>
              <a:rPr lang="en-US" dirty="0" smtClean="0"/>
              <a:t>If you think of it as a bus, we are loading it with a variety of people, serving in various roles.</a:t>
            </a:r>
          </a:p>
          <a:p>
            <a:pPr>
              <a:defRPr/>
            </a:pPr>
            <a:r>
              <a:rPr lang="en-US" dirty="0" smtClean="0"/>
              <a:t>Your LEA teams, as well as DPI support for Content areas, Instructional Technology, and Professional development are all here for these two days, working together so you will have the knowledge, skills, and tools to prepare to implementation the new state standards beginning in 2012.</a:t>
            </a:r>
          </a:p>
          <a:p>
            <a:pPr>
              <a:defRPr/>
            </a:pPr>
            <a:r>
              <a:rPr lang="en-US" dirty="0" smtClean="0"/>
              <a:t> </a:t>
            </a:r>
          </a:p>
          <a:p>
            <a:pPr>
              <a:defRPr/>
            </a:pPr>
            <a:r>
              <a:rPr lang="en-US" dirty="0" smtClean="0"/>
              <a:t>When the bus leaves this institute, you will carry the relationships and information developed here back to your districts and use them as a roadmap to begin preparing your systems and structures for the work.</a:t>
            </a:r>
          </a:p>
          <a:p>
            <a:pPr>
              <a:defRPr/>
            </a:pPr>
            <a:r>
              <a:rPr lang="en-US" dirty="0" smtClean="0"/>
              <a:t> </a:t>
            </a:r>
          </a:p>
          <a:p>
            <a:pPr>
              <a:defRPr/>
            </a:pPr>
            <a:r>
              <a:rPr lang="en-US" dirty="0" smtClean="0"/>
              <a:t>The task will be two fold</a:t>
            </a:r>
          </a:p>
          <a:p>
            <a:pPr>
              <a:defRPr/>
            </a:pPr>
            <a:r>
              <a:rPr lang="en-US" dirty="0" smtClean="0"/>
              <a:t>To create teams to develop the local curriculum</a:t>
            </a:r>
          </a:p>
          <a:p>
            <a:pPr>
              <a:defRPr/>
            </a:pPr>
            <a:r>
              <a:rPr lang="en-US" dirty="0" smtClean="0"/>
              <a:t>To prepare teachers in your district for the transition to the new standards</a:t>
            </a:r>
          </a:p>
          <a:p>
            <a:pPr>
              <a:defRPr/>
            </a:pPr>
            <a:r>
              <a:rPr lang="en-US" dirty="0" smtClean="0"/>
              <a:t> </a:t>
            </a:r>
          </a:p>
          <a:p>
            <a:pPr>
              <a:defRPr/>
            </a:pPr>
            <a:r>
              <a:rPr lang="en-US" dirty="0" smtClean="0"/>
              <a:t>It will be important to have five voices represented on your working teams:</a:t>
            </a:r>
          </a:p>
          <a:p>
            <a:pPr>
              <a:defRPr/>
            </a:pPr>
            <a:r>
              <a:rPr lang="en-US" dirty="0" smtClean="0"/>
              <a:t>District leader voices, </a:t>
            </a:r>
          </a:p>
          <a:p>
            <a:pPr>
              <a:defRPr/>
            </a:pPr>
            <a:r>
              <a:rPr lang="en-US" dirty="0" smtClean="0"/>
              <a:t>Curriculum design voices,  </a:t>
            </a:r>
          </a:p>
          <a:p>
            <a:pPr>
              <a:defRPr/>
            </a:pPr>
            <a:r>
              <a:rPr lang="en-US" dirty="0" smtClean="0"/>
              <a:t>Content expert voices, </a:t>
            </a:r>
          </a:p>
          <a:p>
            <a:pPr>
              <a:defRPr/>
            </a:pPr>
            <a:r>
              <a:rPr lang="en-US" dirty="0" smtClean="0"/>
              <a:t>School level influence (reality check) voices, </a:t>
            </a:r>
          </a:p>
          <a:p>
            <a:pPr>
              <a:defRPr/>
            </a:pPr>
            <a:r>
              <a:rPr lang="en-US" dirty="0" smtClean="0"/>
              <a:t>Community voices</a:t>
            </a:r>
          </a:p>
          <a:p>
            <a:pPr>
              <a:defRPr/>
            </a:pPr>
            <a:r>
              <a:rPr lang="en-US" dirty="0" smtClean="0"/>
              <a:t>The working teams will be designing your local curricula, and we will begin our work here. Our priority is to make sure that there is consistency and strength here, because in 2012, schools must address a new set of standards for all content areas.</a:t>
            </a:r>
          </a:p>
          <a:p>
            <a:pPr>
              <a:defRPr/>
            </a:pPr>
            <a:r>
              <a:rPr lang="en-US" dirty="0" smtClean="0"/>
              <a:t>Our goal for this session is to reach a common understanding of what we mean by local curricula.</a:t>
            </a:r>
          </a:p>
        </p:txBody>
      </p:sp>
      <p:sp>
        <p:nvSpPr>
          <p:cNvPr id="4" name="Slide Number Placeholder 3"/>
          <p:cNvSpPr>
            <a:spLocks noGrp="1"/>
          </p:cNvSpPr>
          <p:nvPr>
            <p:ph type="sldNum" sz="quarter" idx="5"/>
          </p:nvPr>
        </p:nvSpPr>
        <p:spPr/>
        <p:txBody>
          <a:bodyPr/>
          <a:lstStyle/>
          <a:p>
            <a:pPr>
              <a:defRPr/>
            </a:pPr>
            <a:fld id="{D50FB9AE-2129-4707-B42F-A62D91F1E6B2}"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p:txBody>
          <a:bodyPr/>
          <a:lstStyle/>
          <a:p>
            <a:pPr>
              <a:defRPr/>
            </a:pPr>
            <a:fld id="{897833BF-4795-4737-9442-85BE87DDB577}" type="slidenum">
              <a:rPr lang="en-US" smtClean="0"/>
              <a:pPr>
                <a:defRPr/>
              </a:pPr>
              <a:t>21</a:t>
            </a:fld>
            <a:endParaRPr lang="en-US"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r>
              <a:rPr lang="en-US" smtClean="0">
                <a:latin typeface="Arial" pitchFamily="34" charset="0"/>
                <a:ea typeface="ヒラギノ角ゴ Pro W3"/>
              </a:rPr>
              <a:t>All of these parts are a shared responsibility…</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dirty="0" smtClean="0"/>
              <a:t>Curriculum is everything that is utilized to get from standards to student achievement, it</a:t>
            </a:r>
            <a:r>
              <a:rPr lang="en-US" dirty="0" smtClean="0">
                <a:solidFill>
                  <a:schemeClr val="tx1">
                    <a:lumMod val="75000"/>
                    <a:lumOff val="25000"/>
                  </a:schemeClr>
                </a:solidFill>
                <a:latin typeface="Sylfaen" pitchFamily="18" charset="0"/>
              </a:rPr>
              <a:t> is a Complex Combination of Materials, Resources, and Actions, </a:t>
            </a:r>
            <a:endParaRPr lang="en-US" sz="4000" b="1" kern="0" dirty="0" smtClean="0">
              <a:solidFill>
                <a:srgbClr val="00467A"/>
              </a:solidFill>
              <a:latin typeface="Sylfaen" pitchFamily="18" charset="0"/>
            </a:endParaRPr>
          </a:p>
          <a:p>
            <a:pPr>
              <a:defRPr/>
            </a:pPr>
            <a:r>
              <a:rPr lang="en-US" sz="4000" b="1" kern="0" dirty="0" smtClean="0">
                <a:solidFill>
                  <a:srgbClr val="00467A"/>
                </a:solidFill>
                <a:latin typeface="Sylfaen" pitchFamily="18" charset="0"/>
              </a:rPr>
              <a:t>This is a Shared Responsibility</a:t>
            </a:r>
          </a:p>
          <a:p>
            <a:pPr>
              <a:defRPr/>
            </a:pPr>
            <a:endParaRPr lang="en-US" dirty="0" smtClean="0">
              <a:latin typeface="Sylfaen" pitchFamily="18" charset="0"/>
            </a:endParaRPr>
          </a:p>
          <a:p>
            <a:pPr eaLnBrk="1" hangingPunct="1">
              <a:lnSpc>
                <a:spcPct val="90000"/>
              </a:lnSpc>
              <a:defRPr/>
            </a:pPr>
            <a:r>
              <a:rPr lang="en-US" dirty="0" smtClean="0">
                <a:latin typeface="Sylfaen" pitchFamily="18" charset="0"/>
              </a:rPr>
              <a:t>The Department of Public Instruction Deploys </a:t>
            </a:r>
            <a:r>
              <a:rPr lang="en-US" sz="2400" b="1" u="sng" dirty="0" smtClean="0">
                <a:solidFill>
                  <a:srgbClr val="00467A"/>
                </a:solidFill>
                <a:latin typeface="Sylfaen" pitchFamily="18" charset="0"/>
              </a:rPr>
              <a:t>STANDARDS</a:t>
            </a:r>
          </a:p>
          <a:p>
            <a:pPr eaLnBrk="1" hangingPunct="1">
              <a:lnSpc>
                <a:spcPct val="90000"/>
              </a:lnSpc>
              <a:defRPr/>
            </a:pPr>
            <a:r>
              <a:rPr lang="en-US" sz="2400" dirty="0" smtClean="0">
                <a:solidFill>
                  <a:schemeClr val="tx2"/>
                </a:solidFill>
                <a:latin typeface="Sylfaen" pitchFamily="18" charset="0"/>
              </a:rPr>
              <a:t>Standards define the knowledge and skills students should have within their K-12 education careers to prepare them for higher education or work. </a:t>
            </a:r>
          </a:p>
          <a:p>
            <a:pPr eaLnBrk="1" hangingPunct="1">
              <a:lnSpc>
                <a:spcPct val="90000"/>
              </a:lnSpc>
              <a:defRPr/>
            </a:pPr>
            <a:endParaRPr lang="en-US" sz="2400" b="1" u="sng" dirty="0" smtClean="0">
              <a:solidFill>
                <a:srgbClr val="00467A"/>
              </a:solidFill>
              <a:latin typeface="Sylfaen" pitchFamily="18" charset="0"/>
            </a:endParaRPr>
          </a:p>
          <a:p>
            <a:pPr eaLnBrk="1" hangingPunct="1">
              <a:lnSpc>
                <a:spcPct val="90000"/>
              </a:lnSpc>
              <a:defRPr/>
            </a:pPr>
            <a:endParaRPr lang="en-US" dirty="0" smtClean="0">
              <a:solidFill>
                <a:srgbClr val="00467A"/>
              </a:solidFill>
              <a:latin typeface="Sylfaen" pitchFamily="18" charset="0"/>
            </a:endParaRPr>
          </a:p>
          <a:p>
            <a:pPr eaLnBrk="1" hangingPunct="1">
              <a:lnSpc>
                <a:spcPct val="90000"/>
              </a:lnSpc>
              <a:defRPr/>
            </a:pPr>
            <a:r>
              <a:rPr lang="en-US" dirty="0" smtClean="0">
                <a:latin typeface="Sylfaen" pitchFamily="18" charset="0"/>
              </a:rPr>
              <a:t>The District Develops </a:t>
            </a:r>
            <a:r>
              <a:rPr lang="en-US" sz="2400" b="1" u="sng" dirty="0" smtClean="0">
                <a:solidFill>
                  <a:srgbClr val="00467A"/>
                </a:solidFill>
                <a:latin typeface="Sylfaen" pitchFamily="18" charset="0"/>
              </a:rPr>
              <a:t>LOCAL</a:t>
            </a:r>
            <a:r>
              <a:rPr lang="en-US" sz="2400" u="sng" dirty="0" smtClean="0">
                <a:solidFill>
                  <a:srgbClr val="00467A"/>
                </a:solidFill>
                <a:latin typeface="Sylfaen" pitchFamily="18" charset="0"/>
              </a:rPr>
              <a:t> </a:t>
            </a:r>
            <a:r>
              <a:rPr lang="en-US" sz="2400" b="1" u="sng" dirty="0" smtClean="0">
                <a:solidFill>
                  <a:srgbClr val="00467A"/>
                </a:solidFill>
                <a:latin typeface="Sylfaen" pitchFamily="18" charset="0"/>
              </a:rPr>
              <a:t>CURRICULA </a:t>
            </a:r>
          </a:p>
          <a:p>
            <a:pPr eaLnBrk="1" hangingPunct="1">
              <a:lnSpc>
                <a:spcPct val="90000"/>
              </a:lnSpc>
              <a:defRPr/>
            </a:pPr>
            <a:r>
              <a:rPr lang="en-US" sz="2400" dirty="0" smtClean="0">
                <a:latin typeface="Sylfaen" pitchFamily="18" charset="0"/>
              </a:rPr>
              <a:t>Local Curricula articulates district expectations regarding scope, sequence, and achievement benchmarks for each content area</a:t>
            </a:r>
          </a:p>
          <a:p>
            <a:pPr eaLnBrk="1" hangingPunct="1">
              <a:lnSpc>
                <a:spcPct val="90000"/>
              </a:lnSpc>
              <a:defRPr/>
            </a:pPr>
            <a:endParaRPr lang="en-US" sz="2400" b="1" u="sng" dirty="0" smtClean="0">
              <a:solidFill>
                <a:srgbClr val="00467A"/>
              </a:solidFill>
              <a:latin typeface="Sylfaen" pitchFamily="18" charset="0"/>
            </a:endParaRPr>
          </a:p>
          <a:p>
            <a:pPr eaLnBrk="1" hangingPunct="1">
              <a:lnSpc>
                <a:spcPct val="90000"/>
              </a:lnSpc>
              <a:defRPr/>
            </a:pPr>
            <a:endParaRPr lang="en-US" dirty="0" smtClean="0">
              <a:solidFill>
                <a:srgbClr val="00467A"/>
              </a:solidFill>
              <a:latin typeface="Sylfaen" pitchFamily="18" charset="0"/>
            </a:endParaRPr>
          </a:p>
          <a:p>
            <a:pPr eaLnBrk="1" hangingPunct="1">
              <a:lnSpc>
                <a:spcPct val="90000"/>
              </a:lnSpc>
              <a:defRPr/>
            </a:pPr>
            <a:r>
              <a:rPr lang="en-US" dirty="0" smtClean="0">
                <a:latin typeface="Sylfaen" pitchFamily="18" charset="0"/>
              </a:rPr>
              <a:t>The Teachers Design </a:t>
            </a:r>
            <a:r>
              <a:rPr lang="en-US" sz="2400" b="1" u="sng" dirty="0" smtClean="0">
                <a:solidFill>
                  <a:srgbClr val="00467A"/>
                </a:solidFill>
                <a:latin typeface="Sylfaen" pitchFamily="18" charset="0"/>
              </a:rPr>
              <a:t>INSTRUCTION </a:t>
            </a:r>
          </a:p>
          <a:p>
            <a:pPr eaLnBrk="1" hangingPunct="1">
              <a:defRPr/>
            </a:pPr>
            <a:r>
              <a:rPr lang="en-US" sz="2400" dirty="0" smtClean="0">
                <a:latin typeface="Sylfaen" pitchFamily="18" charset="0"/>
              </a:rPr>
              <a:t>Instruction Provides learning experiences, aligned with local curriculum expectations, to prepare students to meet the standards set by the state.</a:t>
            </a:r>
            <a:endParaRPr lang="en-US" sz="2400" b="1" u="sng" dirty="0" smtClean="0">
              <a:solidFill>
                <a:srgbClr val="00467A"/>
              </a:solidFill>
              <a:latin typeface="Sylfaen" pitchFamily="18" charset="0"/>
            </a:endParaRPr>
          </a:p>
          <a:p>
            <a:pPr eaLnBrk="1" hangingPunct="1">
              <a:lnSpc>
                <a:spcPct val="90000"/>
              </a:lnSpc>
              <a:defRPr/>
            </a:pPr>
            <a:endParaRPr lang="en-US" sz="2400" b="1" u="sng" dirty="0" smtClean="0">
              <a:solidFill>
                <a:srgbClr val="00467A"/>
              </a:solidFill>
              <a:latin typeface="Sylfaen" pitchFamily="18" charset="0"/>
            </a:endParaRPr>
          </a:p>
          <a:p>
            <a:pPr eaLnBrk="1" hangingPunct="1">
              <a:lnSpc>
                <a:spcPct val="90000"/>
              </a:lnSpc>
              <a:defRPr/>
            </a:pPr>
            <a:r>
              <a:rPr lang="en-US" sz="2400" dirty="0" smtClean="0">
                <a:solidFill>
                  <a:schemeClr val="tx1">
                    <a:lumMod val="75000"/>
                    <a:lumOff val="25000"/>
                  </a:schemeClr>
                </a:solidFill>
                <a:latin typeface="Sylfaen" pitchFamily="18" charset="0"/>
              </a:rPr>
              <a:t>Let’s consider the role of the components designed and deployed by a district. We will refer to this as </a:t>
            </a:r>
            <a:r>
              <a:rPr lang="en-US" sz="4800" b="1" i="1" u="sng" dirty="0" smtClean="0">
                <a:solidFill>
                  <a:srgbClr val="00467A"/>
                </a:solidFill>
                <a:latin typeface="Sylfaen" pitchFamily="18" charset="0"/>
              </a:rPr>
              <a:t>Local Curricula</a:t>
            </a:r>
            <a:endParaRPr lang="en-US" sz="2400" dirty="0">
              <a:solidFill>
                <a:schemeClr val="tx1">
                  <a:lumMod val="50000"/>
                  <a:lumOff val="50000"/>
                </a:schemeClr>
              </a:solidFill>
              <a:latin typeface="Sylfaen" pitchFamily="18" charset="0"/>
            </a:endParaRPr>
          </a:p>
        </p:txBody>
      </p:sp>
      <p:sp>
        <p:nvSpPr>
          <p:cNvPr id="4" name="Slide Number Placeholder 3"/>
          <p:cNvSpPr>
            <a:spLocks noGrp="1"/>
          </p:cNvSpPr>
          <p:nvPr>
            <p:ph type="sldNum" sz="quarter" idx="5"/>
          </p:nvPr>
        </p:nvSpPr>
        <p:spPr/>
        <p:txBody>
          <a:bodyPr/>
          <a:lstStyle/>
          <a:p>
            <a:pPr>
              <a:defRPr/>
            </a:pPr>
            <a:fld id="{AD8593E0-4A02-4EAA-A848-24A6AB8B4741}" type="slidenum">
              <a:rPr lang="en-US" smtClean="0"/>
              <a:pPr>
                <a:defRPr/>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pitchFamily="34" charset="0"/>
                <a:ea typeface="ヒラギノ角ゴ Pro W3"/>
              </a:rPr>
              <a:t>Stopwatch</a:t>
            </a:r>
          </a:p>
          <a:p>
            <a:endParaRPr lang="en-US" dirty="0" smtClean="0">
              <a:latin typeface="Arial" pitchFamily="34" charset="0"/>
              <a:ea typeface="ヒラギノ角ゴ Pro W3"/>
            </a:endParaRPr>
          </a:p>
          <a:p>
            <a:r>
              <a:rPr lang="en-US" dirty="0" smtClean="0">
                <a:latin typeface="Arial" pitchFamily="34" charset="0"/>
                <a:ea typeface="ヒラギノ角ゴ Pro W3"/>
              </a:rPr>
              <a:t>If you were preparing to go on a rock climbing expedition, what gear do you think you might need?</a:t>
            </a:r>
          </a:p>
          <a:p>
            <a:r>
              <a:rPr lang="en-US" dirty="0" smtClean="0">
                <a:latin typeface="Arial" pitchFamily="34" charset="0"/>
                <a:ea typeface="ヒラギノ角ゴ Pro W3"/>
              </a:rPr>
              <a:t>Roundtable writing – write one item you’d need to climb the mountain, and pass it around the table without speaking. Everyone adds items with no repeats. Try to pass twice in four minutes.  At end of four minutes, all team stands; call out items from the list, and one person sits each time we call an item on their list.  When our list is finished, ask those still standing to share what else they have on their lists.</a:t>
            </a:r>
          </a:p>
          <a:p>
            <a:endParaRPr lang="en-US" dirty="0" smtClean="0">
              <a:latin typeface="Arial" pitchFamily="34" charset="0"/>
              <a:ea typeface="ヒラギノ角ゴ Pro W3"/>
            </a:endParaRPr>
          </a:p>
          <a:p>
            <a:r>
              <a:rPr lang="en-US" dirty="0" smtClean="0">
                <a:latin typeface="Arial" pitchFamily="34" charset="0"/>
                <a:ea typeface="ヒラギノ角ゴ Pro W3"/>
              </a:rPr>
              <a:t>List: harness, hat, gloves, rope, map, helmet, boots, socks, hasp clip, water, sunscreen</a:t>
            </a:r>
          </a:p>
          <a:p>
            <a:endParaRPr lang="en-US" dirty="0" smtClean="0">
              <a:latin typeface="Arial" pitchFamily="34" charset="0"/>
              <a:ea typeface="ヒラギノ角ゴ Pro W3"/>
            </a:endParaRPr>
          </a:p>
        </p:txBody>
      </p:sp>
      <p:sp>
        <p:nvSpPr>
          <p:cNvPr id="4" name="Slide Number Placeholder 3"/>
          <p:cNvSpPr>
            <a:spLocks noGrp="1"/>
          </p:cNvSpPr>
          <p:nvPr>
            <p:ph type="sldNum" sz="quarter" idx="5"/>
          </p:nvPr>
        </p:nvSpPr>
        <p:spPr/>
        <p:txBody>
          <a:bodyPr/>
          <a:lstStyle/>
          <a:p>
            <a:pPr>
              <a:defRPr/>
            </a:pPr>
            <a:fld id="{75951B83-8EA3-479B-B548-E307B213AAAC}" type="slidenum">
              <a:rPr lang="en-US" smtClean="0"/>
              <a:pPr>
                <a:defRPr/>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r>
              <a:rPr lang="en-US" b="1" dirty="0" smtClean="0">
                <a:latin typeface="Arial" pitchFamily="34" charset="0"/>
                <a:ea typeface="ヒラギノ角ゴ Pro W3"/>
              </a:rPr>
              <a:t>Popcorn Share</a:t>
            </a:r>
          </a:p>
          <a:p>
            <a:endParaRPr lang="en-US" b="1" dirty="0" smtClean="0">
              <a:latin typeface="Arial" pitchFamily="34" charset="0"/>
              <a:ea typeface="ヒラギノ角ゴ Pro W3"/>
            </a:endParaRPr>
          </a:p>
          <a:p>
            <a:r>
              <a:rPr lang="en-US" b="1" dirty="0" smtClean="0">
                <a:latin typeface="Arial" pitchFamily="34" charset="0"/>
                <a:ea typeface="ヒラギノ角ゴ Pro W3"/>
              </a:rPr>
              <a:t>What is the role of the map and the gear?</a:t>
            </a:r>
          </a:p>
          <a:p>
            <a:pPr>
              <a:buFontTx/>
              <a:buChar char="•"/>
            </a:pPr>
            <a:r>
              <a:rPr lang="en-US" dirty="0" smtClean="0">
                <a:latin typeface="Arial" pitchFamily="34" charset="0"/>
                <a:ea typeface="ヒラギノ角ゴ Pro W3"/>
              </a:rPr>
              <a:t>Gives the climber guidance</a:t>
            </a:r>
          </a:p>
          <a:p>
            <a:pPr>
              <a:buFontTx/>
              <a:buChar char="•"/>
            </a:pPr>
            <a:r>
              <a:rPr lang="en-US" dirty="0" smtClean="0">
                <a:latin typeface="Arial" pitchFamily="34" charset="0"/>
                <a:ea typeface="ヒラギノ角ゴ Pro W3"/>
              </a:rPr>
              <a:t>Tells the climber where to start, and what direction to go</a:t>
            </a:r>
          </a:p>
          <a:p>
            <a:pPr>
              <a:buFontTx/>
              <a:buChar char="•"/>
            </a:pPr>
            <a:r>
              <a:rPr lang="en-US" dirty="0" smtClean="0">
                <a:latin typeface="Arial" pitchFamily="34" charset="0"/>
                <a:ea typeface="ヒラギノ角ゴ Pro W3"/>
              </a:rPr>
              <a:t>Helps the climber succeed</a:t>
            </a:r>
          </a:p>
          <a:p>
            <a:pPr>
              <a:buFontTx/>
              <a:buChar char="•"/>
            </a:pPr>
            <a:r>
              <a:rPr lang="en-US" dirty="0" smtClean="0">
                <a:latin typeface="Arial" pitchFamily="34" charset="0"/>
                <a:ea typeface="ヒラギノ角ゴ Pro W3"/>
              </a:rPr>
              <a:t>Keeps the climber safe</a:t>
            </a:r>
          </a:p>
          <a:p>
            <a:r>
              <a:rPr lang="en-US" b="1" dirty="0" smtClean="0">
                <a:latin typeface="Arial" pitchFamily="34" charset="0"/>
                <a:ea typeface="ヒラギノ角ゴ Pro W3"/>
              </a:rPr>
              <a:t>What are the consequences of having no map or gear?</a:t>
            </a:r>
          </a:p>
          <a:p>
            <a:pPr>
              <a:buFontTx/>
              <a:buChar char="•"/>
            </a:pPr>
            <a:r>
              <a:rPr lang="en-US" dirty="0" smtClean="0">
                <a:latin typeface="Arial" pitchFamily="34" charset="0"/>
                <a:ea typeface="ヒラギノ角ゴ Pro W3"/>
              </a:rPr>
              <a:t>Lack of direction</a:t>
            </a:r>
          </a:p>
          <a:p>
            <a:pPr>
              <a:buFontTx/>
              <a:buChar char="•"/>
            </a:pPr>
            <a:r>
              <a:rPr lang="en-US" dirty="0" smtClean="0">
                <a:latin typeface="Arial" pitchFamily="34" charset="0"/>
                <a:ea typeface="ヒラギノ角ゴ Pro W3"/>
              </a:rPr>
              <a:t>Limited opportunity for success</a:t>
            </a:r>
          </a:p>
          <a:p>
            <a:pPr>
              <a:buFontTx/>
              <a:buChar char="•"/>
            </a:pPr>
            <a:r>
              <a:rPr lang="en-US" dirty="0" smtClean="0">
                <a:latin typeface="Arial" pitchFamily="34" charset="0"/>
                <a:ea typeface="ヒラギノ角ゴ Pro W3"/>
              </a:rPr>
              <a:t>The mountain looks impossible</a:t>
            </a:r>
          </a:p>
          <a:p>
            <a:endParaRPr lang="en-US" b="1" dirty="0" smtClean="0">
              <a:latin typeface="Arial" pitchFamily="34" charset="0"/>
              <a:ea typeface="ヒラギノ角ゴ Pro W3"/>
            </a:endParaRPr>
          </a:p>
        </p:txBody>
      </p:sp>
      <p:sp>
        <p:nvSpPr>
          <p:cNvPr id="4" name="Slide Number Placeholder 3"/>
          <p:cNvSpPr>
            <a:spLocks noGrp="1"/>
          </p:cNvSpPr>
          <p:nvPr>
            <p:ph type="sldNum" sz="quarter" idx="5"/>
          </p:nvPr>
        </p:nvSpPr>
        <p:spPr/>
        <p:txBody>
          <a:bodyPr/>
          <a:lstStyle/>
          <a:p>
            <a:pPr>
              <a:defRPr/>
            </a:pPr>
            <a:fld id="{DCB669D0-2A3A-49D6-A239-98D19184DF13}" type="slidenum">
              <a:rPr lang="en-US" smtClean="0"/>
              <a:pPr>
                <a:defRPr/>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r>
              <a:rPr lang="en-US" dirty="0" smtClean="0">
                <a:latin typeface="Arial" pitchFamily="34" charset="0"/>
                <a:ea typeface="ヒラギノ角ゴ Pro W3"/>
              </a:rPr>
              <a:t>If curriculum were that climbing expedition,</a:t>
            </a:r>
          </a:p>
          <a:p>
            <a:endParaRPr lang="en-US" dirty="0" smtClean="0">
              <a:latin typeface="Arial" pitchFamily="34" charset="0"/>
              <a:ea typeface="ヒラギノ角ゴ Pro W3"/>
            </a:endParaRPr>
          </a:p>
          <a:p>
            <a:r>
              <a:rPr lang="en-US" dirty="0" smtClean="0">
                <a:latin typeface="Arial" pitchFamily="34" charset="0"/>
                <a:ea typeface="ヒラギノ角ゴ Pro W3"/>
              </a:rPr>
              <a:t>The mountain would be the standards</a:t>
            </a:r>
          </a:p>
          <a:p>
            <a:r>
              <a:rPr lang="en-US" dirty="0" smtClean="0">
                <a:latin typeface="Arial" pitchFamily="34" charset="0"/>
                <a:ea typeface="ヒラギノ角ゴ Pro W3"/>
              </a:rPr>
              <a:t>The map and gear would be local curricula</a:t>
            </a:r>
          </a:p>
          <a:p>
            <a:r>
              <a:rPr lang="en-US" dirty="0" smtClean="0">
                <a:latin typeface="Arial" pitchFamily="34" charset="0"/>
                <a:ea typeface="ヒラギノ角ゴ Pro W3"/>
              </a:rPr>
              <a:t>The act of climbing would be instruction and assessment</a:t>
            </a:r>
          </a:p>
          <a:p>
            <a:r>
              <a:rPr lang="en-US" dirty="0" smtClean="0">
                <a:latin typeface="Arial" pitchFamily="34" charset="0"/>
                <a:ea typeface="ヒラギノ角ゴ Pro W3"/>
              </a:rPr>
              <a:t>In order to reach the top…Achievement</a:t>
            </a:r>
          </a:p>
        </p:txBody>
      </p:sp>
      <p:sp>
        <p:nvSpPr>
          <p:cNvPr id="4" name="Slide Number Placeholder 3"/>
          <p:cNvSpPr>
            <a:spLocks noGrp="1"/>
          </p:cNvSpPr>
          <p:nvPr>
            <p:ph type="sldNum" sz="quarter" idx="5"/>
          </p:nvPr>
        </p:nvSpPr>
        <p:spPr/>
        <p:txBody>
          <a:bodyPr/>
          <a:lstStyle/>
          <a:p>
            <a:pPr>
              <a:defRPr/>
            </a:pPr>
            <a:fld id="{97E0C388-2C25-4AB2-AF21-536328900A25}" type="slidenum">
              <a:rPr lang="en-US" smtClean="0"/>
              <a:pPr>
                <a:defRPr/>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r>
              <a:rPr lang="en-US" smtClean="0">
                <a:latin typeface="Arial" pitchFamily="34" charset="0"/>
                <a:ea typeface="ヒラギノ角ゴ Pro W3"/>
              </a:rPr>
              <a:t>Is there recommended “gear” for good local curricula?</a:t>
            </a:r>
            <a:endParaRPr lang="en-US" u="sng" smtClean="0">
              <a:latin typeface="Arial" pitchFamily="34" charset="0"/>
              <a:ea typeface="ヒラギノ角ゴ Pro W3"/>
            </a:endParaRPr>
          </a:p>
          <a:p>
            <a:endParaRPr lang="en-US" smtClean="0">
              <a:latin typeface="Arial" pitchFamily="34" charset="0"/>
              <a:ea typeface="ヒラギノ角ゴ Pro W3"/>
            </a:endParaRPr>
          </a:p>
          <a:p>
            <a:r>
              <a:rPr lang="en-US" smtClean="0">
                <a:latin typeface="Arial" pitchFamily="34" charset="0"/>
                <a:ea typeface="ヒラギノ角ゴ Pro W3"/>
              </a:rPr>
              <a:t>There are many books offering guidance with this.</a:t>
            </a:r>
          </a:p>
          <a:p>
            <a:endParaRPr lang="en-US" smtClean="0">
              <a:latin typeface="Arial" pitchFamily="34" charset="0"/>
              <a:ea typeface="ヒラギノ角ゴ Pro W3"/>
            </a:endParaRPr>
          </a:p>
          <a:p>
            <a:r>
              <a:rPr lang="en-US" smtClean="0">
                <a:latin typeface="Arial" pitchFamily="34" charset="0"/>
                <a:ea typeface="ヒラギノ角ゴ Pro W3"/>
              </a:rPr>
              <a:t>Across this variety of resources, six components seem to emerge.</a:t>
            </a:r>
          </a:p>
          <a:p>
            <a:r>
              <a:rPr lang="en-US" smtClean="0">
                <a:latin typeface="Arial" pitchFamily="34" charset="0"/>
                <a:ea typeface="ヒラギノ角ゴ Pro W3"/>
              </a:rPr>
              <a:t>They are [Next Slide]</a:t>
            </a:r>
          </a:p>
        </p:txBody>
      </p:sp>
      <p:sp>
        <p:nvSpPr>
          <p:cNvPr id="4" name="Slide Number Placeholder 3"/>
          <p:cNvSpPr>
            <a:spLocks noGrp="1"/>
          </p:cNvSpPr>
          <p:nvPr>
            <p:ph type="sldNum" sz="quarter" idx="5"/>
          </p:nvPr>
        </p:nvSpPr>
        <p:spPr/>
        <p:txBody>
          <a:bodyPr/>
          <a:lstStyle/>
          <a:p>
            <a:pPr>
              <a:defRPr/>
            </a:pPr>
            <a:fld id="{EEED564A-F9BE-43BC-8F4E-9D42808CD407}" type="slidenum">
              <a:rPr lang="en-US" smtClean="0"/>
              <a:pPr>
                <a:defRPr/>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r>
              <a:rPr lang="en-US" dirty="0" smtClean="0">
                <a:latin typeface="Arial" pitchFamily="34" charset="0"/>
                <a:ea typeface="ヒラギノ角ゴ Pro W3"/>
              </a:rPr>
              <a:t>All districts have some of these things, and some districts have all of these things. </a:t>
            </a:r>
          </a:p>
          <a:p>
            <a:endParaRPr lang="en-US" dirty="0" smtClean="0">
              <a:latin typeface="Arial" pitchFamily="34" charset="0"/>
              <a:ea typeface="ヒラギノ角ゴ Pro W3"/>
            </a:endParaRPr>
          </a:p>
          <a:p>
            <a:r>
              <a:rPr lang="en-US" dirty="0" smtClean="0">
                <a:latin typeface="Arial" pitchFamily="34" charset="0"/>
                <a:ea typeface="ヒラギノ角ゴ Pro W3"/>
              </a:rPr>
              <a:t>Across districts, each component may have a different names, or multiple components might be addressed by a single type of document. For example, a “curriculum guide” probably address learning targets AND the instructional sequence.</a:t>
            </a:r>
          </a:p>
          <a:p>
            <a:r>
              <a:rPr lang="en-US" dirty="0" smtClean="0">
                <a:latin typeface="Arial" pitchFamily="34" charset="0"/>
                <a:ea typeface="ヒラギノ角ゴ Pro W3"/>
              </a:rPr>
              <a:t> </a:t>
            </a:r>
          </a:p>
          <a:p>
            <a:r>
              <a:rPr lang="en-US" dirty="0" smtClean="0">
                <a:latin typeface="Arial" pitchFamily="34" charset="0"/>
                <a:ea typeface="ヒラギノ角ゴ Pro W3"/>
              </a:rPr>
              <a:t>Let’s be sure we have a common picture of each of these components</a:t>
            </a:r>
          </a:p>
          <a:p>
            <a:endParaRPr lang="en-US" dirty="0" smtClean="0">
              <a:latin typeface="Arial" pitchFamily="34" charset="0"/>
              <a:ea typeface="ヒラギノ角ゴ Pro W3"/>
            </a:endParaRPr>
          </a:p>
          <a:p>
            <a:r>
              <a:rPr lang="en-US" dirty="0" smtClean="0">
                <a:latin typeface="Arial" pitchFamily="34" charset="0"/>
                <a:ea typeface="ヒラギノ角ゴ Pro W3"/>
              </a:rPr>
              <a:t>Thinking of your own district, what documents, actions, or resources do you have for each of these six categories?</a:t>
            </a:r>
          </a:p>
          <a:p>
            <a:endParaRPr lang="en-US" dirty="0" smtClean="0">
              <a:latin typeface="Arial" pitchFamily="34" charset="0"/>
              <a:ea typeface="ヒラギノ角ゴ Pro W3"/>
            </a:endParaRPr>
          </a:p>
          <a:p>
            <a:pPr>
              <a:buFontTx/>
              <a:buChar char="•"/>
            </a:pPr>
            <a:r>
              <a:rPr lang="en-US" dirty="0" smtClean="0">
                <a:latin typeface="Arial" pitchFamily="34" charset="0"/>
                <a:ea typeface="ヒラギノ角ゴ Pro W3"/>
              </a:rPr>
              <a:t> Learning Targets</a:t>
            </a:r>
          </a:p>
          <a:p>
            <a:pPr>
              <a:buFontTx/>
              <a:buChar char="•"/>
            </a:pPr>
            <a:r>
              <a:rPr lang="en-US" dirty="0" smtClean="0">
                <a:latin typeface="Arial" pitchFamily="34" charset="0"/>
                <a:ea typeface="ヒラギノ角ゴ Pro W3"/>
              </a:rPr>
              <a:t> Instructional Sequence</a:t>
            </a:r>
          </a:p>
          <a:p>
            <a:pPr>
              <a:buFontTx/>
              <a:buChar char="•"/>
            </a:pPr>
            <a:r>
              <a:rPr lang="en-US" dirty="0" smtClean="0">
                <a:latin typeface="Arial" pitchFamily="34" charset="0"/>
                <a:ea typeface="ヒラギノ角ゴ Pro W3"/>
              </a:rPr>
              <a:t> Recommended Delivery Practices</a:t>
            </a:r>
          </a:p>
          <a:p>
            <a:pPr>
              <a:buFontTx/>
              <a:buChar char="•"/>
            </a:pPr>
            <a:r>
              <a:rPr lang="en-US" dirty="0" smtClean="0">
                <a:latin typeface="Arial" pitchFamily="34" charset="0"/>
                <a:ea typeface="ヒラギノ角ゴ Pro W3"/>
              </a:rPr>
              <a:t> Assessment Guidance</a:t>
            </a:r>
          </a:p>
          <a:p>
            <a:pPr>
              <a:buFontTx/>
              <a:buChar char="•"/>
            </a:pPr>
            <a:r>
              <a:rPr lang="en-US" dirty="0" smtClean="0">
                <a:latin typeface="Arial" pitchFamily="34" charset="0"/>
                <a:ea typeface="ヒラギノ角ゴ Pro W3"/>
              </a:rPr>
              <a:t> Professional Development</a:t>
            </a:r>
          </a:p>
          <a:p>
            <a:pPr>
              <a:buFontTx/>
              <a:buChar char="•"/>
            </a:pPr>
            <a:r>
              <a:rPr lang="en-US" dirty="0" smtClean="0">
                <a:latin typeface="Arial" pitchFamily="34" charset="0"/>
                <a:ea typeface="ヒラギノ角ゴ Pro W3"/>
              </a:rPr>
              <a:t> Policies &amp; Regulations</a:t>
            </a:r>
          </a:p>
          <a:p>
            <a:endParaRPr lang="en-US" dirty="0" smtClean="0">
              <a:latin typeface="Arial" pitchFamily="34" charset="0"/>
              <a:ea typeface="ヒラギノ角ゴ Pro W3"/>
            </a:endParaRPr>
          </a:p>
        </p:txBody>
      </p:sp>
      <p:sp>
        <p:nvSpPr>
          <p:cNvPr id="4" name="Slide Number Placeholder 3"/>
          <p:cNvSpPr>
            <a:spLocks noGrp="1"/>
          </p:cNvSpPr>
          <p:nvPr>
            <p:ph type="sldNum" sz="quarter" idx="5"/>
          </p:nvPr>
        </p:nvSpPr>
        <p:spPr/>
        <p:txBody>
          <a:bodyPr/>
          <a:lstStyle/>
          <a:p>
            <a:pPr>
              <a:defRPr/>
            </a:pPr>
            <a:fld id="{67DE1E9E-2200-4E8F-8830-AA67F53307F0}" type="slidenum">
              <a:rPr lang="en-US" smtClean="0"/>
              <a:pPr>
                <a:defRPr/>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r>
              <a:rPr lang="en-US" dirty="0" smtClean="0">
                <a:latin typeface="Arial" pitchFamily="34" charset="0"/>
                <a:ea typeface="ヒラギノ角ゴ Pro W3"/>
              </a:rPr>
              <a:t>(Introduce template to guide teams’ work)</a:t>
            </a:r>
          </a:p>
          <a:p>
            <a:r>
              <a:rPr lang="en-US" dirty="0" smtClean="0">
                <a:latin typeface="Arial" pitchFamily="34" charset="0"/>
                <a:ea typeface="ヒラギノ角ゴ Pro W3"/>
              </a:rPr>
              <a:t>Thinking of your own district, what documents, actions, or resources do you have for each of these six categories?</a:t>
            </a:r>
          </a:p>
          <a:p>
            <a:endParaRPr lang="en-US" dirty="0" smtClean="0">
              <a:latin typeface="Arial" pitchFamily="34" charset="0"/>
              <a:ea typeface="ヒラギノ角ゴ Pro W3"/>
            </a:endParaRPr>
          </a:p>
          <a:p>
            <a:pPr>
              <a:buFontTx/>
              <a:buChar char="•"/>
            </a:pPr>
            <a:r>
              <a:rPr lang="en-US" dirty="0" smtClean="0">
                <a:latin typeface="Arial" pitchFamily="34" charset="0"/>
                <a:ea typeface="ヒラギノ角ゴ Pro W3"/>
              </a:rPr>
              <a:t> Learning Targets</a:t>
            </a:r>
          </a:p>
          <a:p>
            <a:pPr>
              <a:buFontTx/>
              <a:buChar char="•"/>
            </a:pPr>
            <a:r>
              <a:rPr lang="en-US" dirty="0" smtClean="0">
                <a:latin typeface="Arial" pitchFamily="34" charset="0"/>
                <a:ea typeface="ヒラギノ角ゴ Pro W3"/>
              </a:rPr>
              <a:t> Instructional Sequence</a:t>
            </a:r>
          </a:p>
          <a:p>
            <a:pPr>
              <a:buFontTx/>
              <a:buChar char="•"/>
            </a:pPr>
            <a:r>
              <a:rPr lang="en-US" dirty="0" smtClean="0">
                <a:latin typeface="Arial" pitchFamily="34" charset="0"/>
                <a:ea typeface="ヒラギノ角ゴ Pro W3"/>
              </a:rPr>
              <a:t> Recommended Delivery Practices</a:t>
            </a:r>
          </a:p>
          <a:p>
            <a:pPr>
              <a:buFontTx/>
              <a:buChar char="•"/>
            </a:pPr>
            <a:r>
              <a:rPr lang="en-US" dirty="0" smtClean="0">
                <a:latin typeface="Arial" pitchFamily="34" charset="0"/>
                <a:ea typeface="ヒラギノ角ゴ Pro W3"/>
              </a:rPr>
              <a:t> Assessment Guidance</a:t>
            </a:r>
          </a:p>
          <a:p>
            <a:pPr>
              <a:buFontTx/>
              <a:buChar char="•"/>
            </a:pPr>
            <a:r>
              <a:rPr lang="en-US" dirty="0" smtClean="0">
                <a:latin typeface="Arial" pitchFamily="34" charset="0"/>
                <a:ea typeface="ヒラギノ角ゴ Pro W3"/>
              </a:rPr>
              <a:t> Professional Development</a:t>
            </a:r>
          </a:p>
          <a:p>
            <a:pPr>
              <a:buFontTx/>
              <a:buChar char="•"/>
            </a:pPr>
            <a:r>
              <a:rPr lang="en-US" dirty="0" smtClean="0">
                <a:latin typeface="Arial" pitchFamily="34" charset="0"/>
                <a:ea typeface="ヒラギノ角ゴ Pro W3"/>
              </a:rPr>
              <a:t> Policies &amp; Regulations</a:t>
            </a:r>
          </a:p>
          <a:p>
            <a:pPr>
              <a:buFontTx/>
              <a:buChar char="•"/>
            </a:pPr>
            <a:endParaRPr lang="en-US" dirty="0" smtClean="0">
              <a:latin typeface="Arial" pitchFamily="34" charset="0"/>
              <a:ea typeface="ヒラギノ角ゴ Pro W3"/>
            </a:endParaRPr>
          </a:p>
          <a:p>
            <a:r>
              <a:rPr lang="en-US" dirty="0" smtClean="0">
                <a:latin typeface="Arial" pitchFamily="34" charset="0"/>
                <a:ea typeface="ヒラギノ角ゴ Pro W3"/>
              </a:rPr>
              <a:t>Table groups or pairs of LEAs could brainstorm and list….Then share out in some way</a:t>
            </a:r>
          </a:p>
          <a:p>
            <a:endParaRPr lang="en-US" dirty="0" smtClean="0">
              <a:latin typeface="Arial" pitchFamily="34" charset="0"/>
              <a:ea typeface="ヒラギノ角ゴ Pro W3"/>
            </a:endParaRPr>
          </a:p>
        </p:txBody>
      </p:sp>
      <p:sp>
        <p:nvSpPr>
          <p:cNvPr id="4" name="Slide Number Placeholder 3"/>
          <p:cNvSpPr>
            <a:spLocks noGrp="1"/>
          </p:cNvSpPr>
          <p:nvPr>
            <p:ph type="sldNum" sz="quarter" idx="5"/>
          </p:nvPr>
        </p:nvSpPr>
        <p:spPr/>
        <p:txBody>
          <a:bodyPr/>
          <a:lstStyle/>
          <a:p>
            <a:pPr>
              <a:defRPr/>
            </a:pPr>
            <a:fld id="{A48C1EEC-9EAD-4A14-AC1A-8E2D57D20DAA}" type="slidenum">
              <a:rPr lang="en-US" smtClean="0"/>
              <a:pPr>
                <a:defRPr/>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sz="2400" dirty="0" smtClean="0">
                <a:solidFill>
                  <a:schemeClr val="tx1">
                    <a:lumMod val="50000"/>
                    <a:lumOff val="50000"/>
                  </a:schemeClr>
                </a:solidFill>
                <a:latin typeface="Sylfaen" pitchFamily="18" charset="0"/>
              </a:rPr>
              <a:t>If what is in the standards is to be addressed in classroom instruction, it must be well represented in the local curriculum. </a:t>
            </a:r>
          </a:p>
          <a:p>
            <a:pPr>
              <a:defRPr/>
            </a:pPr>
            <a:r>
              <a:rPr lang="en-US" sz="2400" dirty="0" smtClean="0">
                <a:solidFill>
                  <a:schemeClr val="tx1">
                    <a:lumMod val="50000"/>
                    <a:lumOff val="50000"/>
                  </a:schemeClr>
                </a:solidFill>
                <a:latin typeface="Sylfaen" pitchFamily="18" charset="0"/>
              </a:rPr>
              <a:t>This serves to align the Written, Taught, and Tested</a:t>
            </a:r>
          </a:p>
          <a:p>
            <a:pPr>
              <a:defRPr/>
            </a:pPr>
            <a:endParaRPr lang="en-US" sz="2400" dirty="0" smtClean="0">
              <a:solidFill>
                <a:schemeClr val="tx1">
                  <a:lumMod val="50000"/>
                  <a:lumOff val="50000"/>
                </a:schemeClr>
              </a:solidFill>
              <a:latin typeface="Sylfaen" pitchFamily="18" charset="0"/>
            </a:endParaRPr>
          </a:p>
          <a:p>
            <a:pPr>
              <a:defRPr/>
            </a:pPr>
            <a:r>
              <a:rPr lang="en-US" sz="2400" dirty="0" smtClean="0">
                <a:solidFill>
                  <a:schemeClr val="tx1">
                    <a:lumMod val="50000"/>
                    <a:lumOff val="50000"/>
                  </a:schemeClr>
                </a:solidFill>
                <a:latin typeface="Sylfaen" pitchFamily="18" charset="0"/>
              </a:rPr>
              <a:t>At your table, discuss the predictors for student achievement. What are the factors that most effect students’ achievement? Decide on the one predictor you think of as most important, and write it on the blue card.  After a few minutes of discussion, presenter asks teams to hold up their cards and share with the room. Presenter notes if there are several that are the same, etc.</a:t>
            </a:r>
            <a:endParaRPr lang="en-US" sz="2400" dirty="0">
              <a:solidFill>
                <a:schemeClr val="tx1">
                  <a:lumMod val="50000"/>
                  <a:lumOff val="50000"/>
                </a:schemeClr>
              </a:solidFill>
              <a:latin typeface="Sylfaen" pitchFamily="18" charset="0"/>
            </a:endParaRPr>
          </a:p>
        </p:txBody>
      </p:sp>
      <p:sp>
        <p:nvSpPr>
          <p:cNvPr id="4" name="Slide Number Placeholder 3"/>
          <p:cNvSpPr>
            <a:spLocks noGrp="1"/>
          </p:cNvSpPr>
          <p:nvPr>
            <p:ph type="sldNum" sz="quarter" idx="5"/>
          </p:nvPr>
        </p:nvSpPr>
        <p:spPr/>
        <p:txBody>
          <a:bodyPr/>
          <a:lstStyle/>
          <a:p>
            <a:pPr>
              <a:defRPr/>
            </a:pPr>
            <a:fld id="{081A982B-9483-4FB7-B2CA-E109322375E0}" type="slidenum">
              <a:rPr lang="en-US" smtClean="0"/>
              <a:pPr>
                <a:defRPr/>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r>
              <a:rPr lang="en-US" smtClean="0">
                <a:latin typeface="Arial" pitchFamily="34" charset="0"/>
                <a:ea typeface="ヒラギノ角ゴ Pro W3"/>
              </a:rPr>
              <a:t>All of the predictors you named are important; however, the most important is alignment. </a:t>
            </a:r>
          </a:p>
        </p:txBody>
      </p:sp>
      <p:sp>
        <p:nvSpPr>
          <p:cNvPr id="4" name="Slide Number Placeholder 3"/>
          <p:cNvSpPr>
            <a:spLocks noGrp="1"/>
          </p:cNvSpPr>
          <p:nvPr>
            <p:ph type="sldNum" sz="quarter" idx="5"/>
          </p:nvPr>
        </p:nvSpPr>
        <p:spPr/>
        <p:txBody>
          <a:bodyPr/>
          <a:lstStyle/>
          <a:p>
            <a:pPr>
              <a:defRPr/>
            </a:pPr>
            <a:fld id="{7BF0F6C9-D60A-47D8-814C-52EA93F1C4FF}" type="slidenum">
              <a:rPr lang="en-US" smtClean="0"/>
              <a:pPr>
                <a:defRPr/>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dirty="0" smtClean="0">
                <a:latin typeface="Arial" pitchFamily="34" charset="0"/>
                <a:ea typeface="ヒラギノ角ゴ Pro W3"/>
              </a:rPr>
              <a:t>Please look carefully at the list; choose the one that resonates most with you, and share at your table. After 3 minutes or so, ask Who identified the first one? Second one?, etc. </a:t>
            </a:r>
            <a:r>
              <a:rPr lang="en-US" smtClean="0">
                <a:latin typeface="Arial" pitchFamily="34" charset="0"/>
                <a:ea typeface="ヒラギノ角ゴ Pro W3"/>
              </a:rPr>
              <a:t>Ask participants to share. </a:t>
            </a:r>
            <a:endParaRPr lang="en-US" dirty="0" smtClean="0">
              <a:latin typeface="Arial" pitchFamily="34" charset="0"/>
              <a:ea typeface="ヒラギノ角ゴ Pro W3"/>
            </a:endParaRPr>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r>
              <a:rPr lang="en-US" smtClean="0">
                <a:latin typeface="Arial" pitchFamily="34" charset="0"/>
                <a:ea typeface="ヒラギノ角ゴ Pro W3"/>
              </a:rPr>
              <a:t>All of the predictors you named are important; however, the most important is alignment. </a:t>
            </a:r>
          </a:p>
        </p:txBody>
      </p:sp>
      <p:sp>
        <p:nvSpPr>
          <p:cNvPr id="4" name="Slide Number Placeholder 3"/>
          <p:cNvSpPr>
            <a:spLocks noGrp="1"/>
          </p:cNvSpPr>
          <p:nvPr>
            <p:ph type="sldNum" sz="quarter" idx="5"/>
          </p:nvPr>
        </p:nvSpPr>
        <p:spPr/>
        <p:txBody>
          <a:bodyPr/>
          <a:lstStyle/>
          <a:p>
            <a:pPr>
              <a:defRPr/>
            </a:pPr>
            <a:fld id="{7BF0F6C9-D60A-47D8-814C-52EA93F1C4FF}" type="slidenum">
              <a:rPr lang="en-US" smtClean="0"/>
              <a:pPr>
                <a:defRPr/>
              </a:pPr>
              <a:t>32</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r>
              <a:rPr lang="en-US" smtClean="0">
                <a:latin typeface="Arial" pitchFamily="34" charset="0"/>
                <a:ea typeface="ヒラギノ角ゴ Pro W3"/>
              </a:rPr>
              <a:t>We will be spending the next few minutes talking about each of these….</a:t>
            </a:r>
          </a:p>
        </p:txBody>
      </p:sp>
      <p:sp>
        <p:nvSpPr>
          <p:cNvPr id="4" name="Slide Number Placeholder 3"/>
          <p:cNvSpPr>
            <a:spLocks noGrp="1"/>
          </p:cNvSpPr>
          <p:nvPr>
            <p:ph type="sldNum" sz="quarter" idx="5"/>
          </p:nvPr>
        </p:nvSpPr>
        <p:spPr/>
        <p:txBody>
          <a:bodyPr/>
          <a:lstStyle/>
          <a:p>
            <a:pPr>
              <a:defRPr/>
            </a:pPr>
            <a:fld id="{4513337A-2EAB-4CC6-88A1-33781AE3A3B1}" type="slidenum">
              <a:rPr lang="en-US" smtClean="0"/>
              <a:pPr>
                <a:defRPr/>
              </a:pPr>
              <a:t>33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a:defRPr/>
            </a:pPr>
            <a:fld id="{4C1E158A-A6A6-4896-B262-A8ADA77457C6}" type="slidenum">
              <a:rPr lang="en-US" smtClean="0"/>
              <a:pPr>
                <a:defRPr/>
              </a:pPr>
              <a:t>34</a:t>
            </a:fld>
            <a:endParaRPr lang="en-US"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r>
              <a:rPr lang="en-US" sz="300" smtClean="0">
                <a:latin typeface="Comic Sans MS" pitchFamily="66" charset="0"/>
                <a:ea typeface="ヒラギノ角ゴ Pro W3"/>
              </a:rPr>
              <a:t>Content alignment addresses the question</a:t>
            </a:r>
            <a:r>
              <a:rPr lang="en-US" sz="300" u="sng" smtClean="0">
                <a:latin typeface="Comic Sans MS" pitchFamily="66" charset="0"/>
                <a:ea typeface="ヒラギノ角ゴ Pro W3"/>
              </a:rPr>
              <a:t>: Are the topics identified in the intended </a:t>
            </a:r>
            <a:r>
              <a:rPr lang="en-US" sz="300" i="1" u="sng" smtClean="0">
                <a:latin typeface="Comic Sans MS" pitchFamily="66" charset="0"/>
                <a:ea typeface="ヒラギノ角ゴ Pro W3"/>
              </a:rPr>
              <a:t>curriculum</a:t>
            </a:r>
            <a:r>
              <a:rPr lang="en-US" sz="300" u="sng" smtClean="0">
                <a:latin typeface="Comic Sans MS" pitchFamily="66" charset="0"/>
                <a:ea typeface="ヒラギノ角ゴ Pro W3"/>
              </a:rPr>
              <a:t> present in the </a:t>
            </a:r>
            <a:r>
              <a:rPr lang="en-US" sz="300" i="1" u="sng" smtClean="0">
                <a:latin typeface="Comic Sans MS" pitchFamily="66" charset="0"/>
                <a:ea typeface="ヒラギノ角ゴ Pro W3"/>
              </a:rPr>
              <a:t>implementation</a:t>
            </a:r>
            <a:r>
              <a:rPr lang="en-US" sz="300" u="sng" smtClean="0">
                <a:latin typeface="Comic Sans MS" pitchFamily="66" charset="0"/>
                <a:ea typeface="ヒラギノ角ゴ Pro W3"/>
              </a:rPr>
              <a:t> and </a:t>
            </a:r>
            <a:r>
              <a:rPr lang="en-US" sz="300" i="1" u="sng" smtClean="0">
                <a:latin typeface="Comic Sans MS" pitchFamily="66" charset="0"/>
                <a:ea typeface="ヒラギノ角ゴ Pro W3"/>
              </a:rPr>
              <a:t>assessment </a:t>
            </a:r>
            <a:r>
              <a:rPr lang="en-US" sz="300" u="sng" smtClean="0">
                <a:latin typeface="Comic Sans MS" pitchFamily="66" charset="0"/>
                <a:ea typeface="ヒラギノ角ゴ Pro W3"/>
              </a:rPr>
              <a:t>processes in my classroom? </a:t>
            </a:r>
            <a:r>
              <a:rPr lang="en-US" sz="300" smtClean="0">
                <a:latin typeface="Comic Sans MS" pitchFamily="66" charset="0"/>
                <a:ea typeface="ヒラギノ角ゴ Pro W3"/>
              </a:rPr>
              <a:t>Or, </a:t>
            </a:r>
            <a:r>
              <a:rPr lang="en-US" sz="300" b="1" i="1" smtClean="0">
                <a:latin typeface="Comic Sans MS" pitchFamily="66" charset="0"/>
                <a:ea typeface="ヒラギノ角ゴ Pro W3"/>
              </a:rPr>
              <a:t>“Do I </a:t>
            </a:r>
            <a:r>
              <a:rPr lang="en-US" sz="800" b="1" i="1" smtClean="0">
                <a:solidFill>
                  <a:schemeClr val="bg1"/>
                </a:solidFill>
                <a:latin typeface="Sylfaen" pitchFamily="18" charset="0"/>
                <a:ea typeface="ヒラギノ角ゴ Pro W3"/>
              </a:rPr>
              <a:t>teach and test the topics listed in the curriculum?”</a:t>
            </a:r>
            <a:endParaRPr lang="en-US" sz="300" b="1" i="1" u="sng" smtClean="0">
              <a:latin typeface="Comic Sans MS" pitchFamily="66" charset="0"/>
              <a:ea typeface="ヒラギノ角ゴ Pro W3"/>
            </a:endParaRPr>
          </a:p>
          <a:p>
            <a:endParaRPr lang="en-US" sz="300" u="sng" smtClean="0">
              <a:latin typeface="Comic Sans MS" pitchFamily="66" charset="0"/>
              <a:ea typeface="ヒラギノ角ゴ Pro W3"/>
            </a:endParaRPr>
          </a:p>
          <a:p>
            <a:r>
              <a:rPr lang="en-US" sz="300" smtClean="0">
                <a:latin typeface="Comic Sans MS" pitchFamily="66" charset="0"/>
                <a:ea typeface="ヒラギノ角ゴ Pro W3"/>
              </a:rPr>
              <a:t>The module on </a:t>
            </a:r>
            <a:r>
              <a:rPr lang="en-US" sz="300" b="1" smtClean="0">
                <a:latin typeface="Comic Sans MS" pitchFamily="66" charset="0"/>
                <a:ea typeface="ヒラギノ角ゴ Pro W3"/>
              </a:rPr>
              <a:t>Understanding the Standards </a:t>
            </a:r>
            <a:r>
              <a:rPr lang="en-US" sz="300" smtClean="0">
                <a:latin typeface="Comic Sans MS" pitchFamily="66" charset="0"/>
                <a:ea typeface="ヒラギノ角ゴ Pro W3"/>
              </a:rPr>
              <a:t>is designed to help teachers in your district develop a better understanding of the content expectations for each subject area.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r>
              <a:rPr lang="en-US" smtClean="0">
                <a:latin typeface="Arial" pitchFamily="34" charset="0"/>
                <a:ea typeface="ヒラギノ角ゴ Pro W3"/>
              </a:rPr>
              <a:t>Each one of you has a list of these ten words, with some instructions on a colored card. Take a few minutes to follow the instructions on your card. </a:t>
            </a:r>
          </a:p>
          <a:p>
            <a:endParaRPr lang="en-US" u="sng" smtClean="0">
              <a:latin typeface="Arial" pitchFamily="34" charset="0"/>
              <a:ea typeface="ヒラギノ角ゴ Pro W3"/>
            </a:endParaRPr>
          </a:p>
          <a:p>
            <a:r>
              <a:rPr lang="en-US" u="sng" smtClean="0">
                <a:latin typeface="Arial" pitchFamily="34" charset="0"/>
                <a:ea typeface="ヒラギノ角ゴ Pro W3"/>
              </a:rPr>
              <a:t>Everyone in the room has the same ten words.</a:t>
            </a:r>
          </a:p>
          <a:p>
            <a:endParaRPr lang="en-US" u="sng" smtClean="0">
              <a:latin typeface="Arial" pitchFamily="34" charset="0"/>
              <a:ea typeface="ヒラギノ角ゴ Pro W3"/>
            </a:endParaRPr>
          </a:p>
          <a:p>
            <a:r>
              <a:rPr lang="en-US" smtClean="0">
                <a:latin typeface="Arial" pitchFamily="34" charset="0"/>
                <a:ea typeface="ヒラギノ角ゴ Pro W3"/>
              </a:rPr>
              <a:t>Give participants 5 minutes to process their list based on the instructions they have, then move to the </a:t>
            </a:r>
          </a:p>
        </p:txBody>
      </p:sp>
      <p:sp>
        <p:nvSpPr>
          <p:cNvPr id="4" name="Slide Number Placeholder 3"/>
          <p:cNvSpPr>
            <a:spLocks noGrp="1"/>
          </p:cNvSpPr>
          <p:nvPr>
            <p:ph type="sldNum" sz="quarter" idx="5"/>
          </p:nvPr>
        </p:nvSpPr>
        <p:spPr/>
        <p:txBody>
          <a:bodyPr/>
          <a:lstStyle/>
          <a:p>
            <a:pPr>
              <a:defRPr/>
            </a:pPr>
            <a:fld id="{7BFFFDB2-A590-48CA-987F-2108FF28B32E}" type="slidenum">
              <a:rPr lang="en-US" smtClean="0"/>
              <a:pPr>
                <a:defRPr/>
              </a:pPr>
              <a:t>35</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r>
              <a:rPr lang="en-US" smtClean="0">
                <a:latin typeface="Arial" pitchFamily="34" charset="0"/>
                <a:ea typeface="ヒラギノ角ゴ Pro W3"/>
              </a:rPr>
              <a:t>Ask all participants to put word lists back into the envelope.</a:t>
            </a:r>
          </a:p>
          <a:p>
            <a:endParaRPr lang="en-US" smtClean="0">
              <a:latin typeface="Arial" pitchFamily="34" charset="0"/>
              <a:ea typeface="ヒラギノ角ゴ Pro W3"/>
            </a:endParaRPr>
          </a:p>
          <a:p>
            <a:r>
              <a:rPr lang="en-US" smtClean="0">
                <a:latin typeface="Arial" pitchFamily="34" charset="0"/>
                <a:ea typeface="ヒラギノ角ゴ Pro W3"/>
              </a:rPr>
              <a:t>All word lists must be put out of sight before moving to the next slide.</a:t>
            </a:r>
          </a:p>
        </p:txBody>
      </p:sp>
      <p:sp>
        <p:nvSpPr>
          <p:cNvPr id="4" name="Slide Number Placeholder 3"/>
          <p:cNvSpPr>
            <a:spLocks noGrp="1"/>
          </p:cNvSpPr>
          <p:nvPr>
            <p:ph type="sldNum" sz="quarter" idx="5"/>
          </p:nvPr>
        </p:nvSpPr>
        <p:spPr/>
        <p:txBody>
          <a:bodyPr/>
          <a:lstStyle/>
          <a:p>
            <a:pPr>
              <a:defRPr/>
            </a:pPr>
            <a:fld id="{CF109D34-C533-485B-9A73-E20A37380208}" type="slidenum">
              <a:rPr lang="en-US" smtClean="0"/>
              <a:pPr>
                <a:defRPr/>
              </a:pPr>
              <a:t>36</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r>
              <a:rPr lang="en-US" smtClean="0">
                <a:latin typeface="Arial" pitchFamily="34" charset="0"/>
                <a:ea typeface="ヒラギノ角ゴ Pro W3"/>
              </a:rPr>
              <a:t>Write down as many of the ten words as you can remember</a:t>
            </a:r>
          </a:p>
        </p:txBody>
      </p:sp>
      <p:sp>
        <p:nvSpPr>
          <p:cNvPr id="4" name="Slide Number Placeholder 3"/>
          <p:cNvSpPr>
            <a:spLocks noGrp="1"/>
          </p:cNvSpPr>
          <p:nvPr>
            <p:ph type="sldNum" sz="quarter" idx="5"/>
          </p:nvPr>
        </p:nvSpPr>
        <p:spPr/>
        <p:txBody>
          <a:bodyPr/>
          <a:lstStyle/>
          <a:p>
            <a:pPr>
              <a:defRPr/>
            </a:pPr>
            <a:fld id="{1523C85B-8CB5-4AEF-ABF7-B1609A023858}" type="slidenum">
              <a:rPr lang="en-US" smtClean="0"/>
              <a:pPr>
                <a:defRPr/>
              </a:pPr>
              <a:t>37</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a:defRPr/>
            </a:pPr>
            <a:fld id="{BFB22CEF-24F1-4EA1-BC77-A5F62CA6BC69}" type="slidenum">
              <a:rPr lang="en-US" smtClean="0"/>
              <a:pPr>
                <a:defRPr/>
              </a:pPr>
              <a:t>38</a:t>
            </a:fld>
            <a:endParaRPr lang="en-US"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r>
              <a:rPr lang="en-US" dirty="0" smtClean="0">
                <a:latin typeface="Arial" pitchFamily="34" charset="0"/>
                <a:ea typeface="ヒラギノ角ゴ Pro W3"/>
              </a:rPr>
              <a:t>Use a chart to capture how participants did. (Robert has the chart. Perhaps we can make laminated posters, and use dry erase markers so we can reuse at each institute)</a:t>
            </a:r>
          </a:p>
          <a:p>
            <a:endParaRPr lang="en-US" dirty="0" smtClean="0">
              <a:latin typeface="Arial" pitchFamily="34" charset="0"/>
              <a:ea typeface="ヒラギノ角ゴ Pro W3"/>
            </a:endParaRPr>
          </a:p>
          <a:p>
            <a:r>
              <a:rPr lang="en-US" dirty="0" smtClean="0">
                <a:latin typeface="Arial" pitchFamily="34" charset="0"/>
                <a:ea typeface="ヒラギノ角ゴ Pro W3"/>
              </a:rPr>
              <a:t>Everyone in the room had the same 10 words, but some were more successful than others…Why?</a:t>
            </a:r>
          </a:p>
          <a:p>
            <a:endParaRPr lang="en-US" dirty="0" smtClean="0">
              <a:latin typeface="Arial" pitchFamily="34" charset="0"/>
              <a:ea typeface="ヒラギノ角ゴ Pro W3"/>
            </a:endParaRPr>
          </a:p>
          <a:p>
            <a:r>
              <a:rPr lang="en-US" dirty="0" smtClean="0">
                <a:latin typeface="Arial" pitchFamily="34" charset="0"/>
                <a:ea typeface="ヒラギノ角ゴ Pro W3"/>
              </a:rPr>
              <a:t>What is the role of process in learning?</a:t>
            </a:r>
          </a:p>
          <a:p>
            <a:endParaRPr lang="en-US" dirty="0" smtClean="0">
              <a:latin typeface="Arial" pitchFamily="34" charset="0"/>
              <a:ea typeface="ヒラギノ角ゴ Pro W3"/>
            </a:endParaRPr>
          </a:p>
          <a:p>
            <a:r>
              <a:rPr lang="en-US" dirty="0" smtClean="0">
                <a:latin typeface="Arial" pitchFamily="34" charset="0"/>
                <a:ea typeface="ヒラギノ角ゴ Pro W3"/>
              </a:rPr>
              <a:t>Who was the most successful?</a:t>
            </a:r>
          </a:p>
          <a:p>
            <a:endParaRPr lang="en-US" dirty="0" smtClean="0">
              <a:latin typeface="Arial" pitchFamily="34" charset="0"/>
              <a:ea typeface="ヒラギノ角ゴ Pro W3"/>
            </a:endParaRPr>
          </a:p>
          <a:p>
            <a:r>
              <a:rPr lang="en-US" dirty="0" smtClean="0">
                <a:latin typeface="Arial" pitchFamily="34" charset="0"/>
                <a:ea typeface="ヒラギノ角ゴ Pro W3"/>
              </a:rPr>
              <a:t>Who remembered the most words?</a:t>
            </a:r>
          </a:p>
          <a:p>
            <a:endParaRPr lang="en-US" dirty="0" smtClean="0">
              <a:latin typeface="Arial" pitchFamily="34" charset="0"/>
              <a:ea typeface="ヒラギノ角ゴ Pro W3"/>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p:spPr>
        <p:txBody>
          <a:bodyPr/>
          <a:lstStyle/>
          <a:p>
            <a:r>
              <a:rPr lang="en-US" dirty="0" smtClean="0">
                <a:latin typeface="Arial" pitchFamily="34" charset="0"/>
                <a:ea typeface="ヒラギノ角ゴ Pro W3"/>
              </a:rPr>
              <a:t>Which task would be the best activity if you were to be tested on your</a:t>
            </a:r>
          </a:p>
          <a:p>
            <a:r>
              <a:rPr lang="en-US" u="sng" dirty="0" smtClean="0">
                <a:latin typeface="Arial" pitchFamily="34" charset="0"/>
                <a:ea typeface="ヒラギノ角ゴ Pro W3"/>
              </a:rPr>
              <a:t>Understanding These Ten Words?</a:t>
            </a:r>
          </a:p>
          <a:p>
            <a:endParaRPr lang="en-US" u="sng" dirty="0" smtClean="0">
              <a:latin typeface="Arial" pitchFamily="34" charset="0"/>
              <a:ea typeface="ヒラギノ角ゴ Pro W3"/>
            </a:endParaRPr>
          </a:p>
          <a:p>
            <a:r>
              <a:rPr lang="en-US" dirty="0" smtClean="0">
                <a:latin typeface="Arial" pitchFamily="34" charset="0"/>
                <a:ea typeface="ヒラギノ角ゴ Pro W3"/>
              </a:rPr>
              <a:t>It is important to know the </a:t>
            </a:r>
            <a:r>
              <a:rPr lang="en-US" u="sng" dirty="0" smtClean="0">
                <a:latin typeface="Arial" pitchFamily="34" charset="0"/>
                <a:ea typeface="ヒラギノ角ゴ Pro W3"/>
              </a:rPr>
              <a:t>THINKING</a:t>
            </a:r>
            <a:r>
              <a:rPr lang="en-US" dirty="0" smtClean="0">
                <a:latin typeface="Arial" pitchFamily="34" charset="0"/>
                <a:ea typeface="ヒラギノ角ゴ Pro W3"/>
              </a:rPr>
              <a:t> expectation….This is what is known as:</a:t>
            </a:r>
          </a:p>
          <a:p>
            <a:r>
              <a:rPr lang="en-US" dirty="0" smtClean="0">
                <a:latin typeface="Arial" pitchFamily="34" charset="0"/>
                <a:ea typeface="ヒラギノ角ゴ Pro W3"/>
              </a:rPr>
              <a:t>[NEXT SLIDE]</a:t>
            </a:r>
          </a:p>
        </p:txBody>
      </p:sp>
      <p:sp>
        <p:nvSpPr>
          <p:cNvPr id="4" name="Slide Number Placeholder 3"/>
          <p:cNvSpPr>
            <a:spLocks noGrp="1"/>
          </p:cNvSpPr>
          <p:nvPr>
            <p:ph type="sldNum" sz="quarter" idx="5"/>
          </p:nvPr>
        </p:nvSpPr>
        <p:spPr/>
        <p:txBody>
          <a:bodyPr/>
          <a:lstStyle/>
          <a:p>
            <a:pPr>
              <a:defRPr/>
            </a:pPr>
            <a:fld id="{2A3BF96D-DD01-4C4B-B24D-1AA6B454776C}" type="slidenum">
              <a:rPr lang="en-US" smtClean="0"/>
              <a:pPr>
                <a:defRPr/>
              </a:pPr>
              <a:t>39</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p:txBody>
          <a:bodyPr/>
          <a:lstStyle/>
          <a:p>
            <a:pPr>
              <a:defRPr/>
            </a:pPr>
            <a:fld id="{1674B6E4-ACF5-40FE-8945-FD8522537F5D}" type="slidenum">
              <a:rPr lang="en-US" smtClean="0"/>
              <a:pPr>
                <a:defRPr/>
              </a:pPr>
              <a:t>40</a:t>
            </a:fld>
            <a:endParaRPr lang="en-US" smtClean="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r>
              <a:rPr lang="en-US" sz="300" dirty="0" smtClean="0">
                <a:latin typeface="Comic Sans MS" pitchFamily="66" charset="0"/>
                <a:ea typeface="ヒラギノ角ゴ Pro W3"/>
              </a:rPr>
              <a:t>Cognitive Type alignment addresses the question: </a:t>
            </a:r>
            <a:r>
              <a:rPr lang="en-US" sz="300" u="sng" dirty="0" smtClean="0">
                <a:latin typeface="Comic Sans MS" pitchFamily="66" charset="0"/>
                <a:ea typeface="ヒラギノ角ゴ Pro W3"/>
              </a:rPr>
              <a:t>Are cognitive expectations of the intended </a:t>
            </a:r>
            <a:r>
              <a:rPr lang="en-US" sz="300" i="1" u="sng" dirty="0" smtClean="0">
                <a:latin typeface="Comic Sans MS" pitchFamily="66" charset="0"/>
                <a:ea typeface="ヒラギノ角ゴ Pro W3"/>
              </a:rPr>
              <a:t>curriculum</a:t>
            </a:r>
            <a:r>
              <a:rPr lang="en-US" sz="300" u="sng" dirty="0" smtClean="0">
                <a:latin typeface="Comic Sans MS" pitchFamily="66" charset="0"/>
                <a:ea typeface="ヒラギノ角ゴ Pro W3"/>
              </a:rPr>
              <a:t> present in the </a:t>
            </a:r>
            <a:r>
              <a:rPr lang="en-US" sz="300" i="1" u="sng" dirty="0" smtClean="0">
                <a:latin typeface="Comic Sans MS" pitchFamily="66" charset="0"/>
                <a:ea typeface="ヒラギノ角ゴ Pro W3"/>
              </a:rPr>
              <a:t>implementation</a:t>
            </a:r>
            <a:r>
              <a:rPr lang="en-US" sz="300" u="sng" dirty="0" smtClean="0">
                <a:latin typeface="Comic Sans MS" pitchFamily="66" charset="0"/>
                <a:ea typeface="ヒラギノ角ゴ Pro W3"/>
              </a:rPr>
              <a:t> and </a:t>
            </a:r>
            <a:r>
              <a:rPr lang="en-US" sz="300" i="1" u="sng" dirty="0" smtClean="0">
                <a:latin typeface="Comic Sans MS" pitchFamily="66" charset="0"/>
                <a:ea typeface="ヒラギノ角ゴ Pro W3"/>
              </a:rPr>
              <a:t>assessment </a:t>
            </a:r>
            <a:r>
              <a:rPr lang="en-US" sz="300" u="sng" dirty="0" smtClean="0">
                <a:latin typeface="Comic Sans MS" pitchFamily="66" charset="0"/>
                <a:ea typeface="ヒラギノ角ゴ Pro W3"/>
              </a:rPr>
              <a:t>processes in my classroom? </a:t>
            </a:r>
            <a:r>
              <a:rPr lang="en-US" sz="300" dirty="0" smtClean="0">
                <a:latin typeface="Comic Sans MS" pitchFamily="66" charset="0"/>
                <a:ea typeface="ヒラギノ角ゴ Pro W3"/>
              </a:rPr>
              <a:t>or</a:t>
            </a:r>
            <a:r>
              <a:rPr lang="en-US" sz="300" b="1" i="1" dirty="0" smtClean="0">
                <a:latin typeface="Comic Sans MS" pitchFamily="66" charset="0"/>
                <a:ea typeface="ヒラギノ角ゴ Pro W3"/>
              </a:rPr>
              <a:t>, “D</a:t>
            </a:r>
            <a:r>
              <a:rPr lang="en-US" sz="800" b="1" i="1" dirty="0" smtClean="0">
                <a:solidFill>
                  <a:schemeClr val="bg1"/>
                </a:solidFill>
                <a:latin typeface="Sylfaen" pitchFamily="18" charset="0"/>
                <a:ea typeface="ヒラギノ角ゴ Pro W3"/>
              </a:rPr>
              <a:t>o my students get to work and think at the level the curriculum prescribes?”</a:t>
            </a:r>
            <a:endParaRPr lang="en-US" sz="300" b="1" i="1" dirty="0" smtClean="0">
              <a:latin typeface="Comic Sans MS" pitchFamily="66" charset="0"/>
              <a:ea typeface="ヒラギノ角ゴ Pro W3"/>
            </a:endParaRPr>
          </a:p>
          <a:p>
            <a:endParaRPr lang="en-US" sz="300" u="sng" dirty="0" smtClean="0">
              <a:latin typeface="Comic Sans MS" pitchFamily="66" charset="0"/>
              <a:ea typeface="ヒラギノ角ゴ Pro W3"/>
            </a:endParaRPr>
          </a:p>
          <a:p>
            <a:r>
              <a:rPr lang="en-US" sz="300" dirty="0" smtClean="0">
                <a:latin typeface="Comic Sans MS" pitchFamily="66" charset="0"/>
                <a:ea typeface="ヒラギノ角ゴ Pro W3"/>
              </a:rPr>
              <a:t>The </a:t>
            </a:r>
            <a:r>
              <a:rPr lang="en-US" sz="300" b="1" dirty="0" smtClean="0">
                <a:latin typeface="Comic Sans MS" pitchFamily="66" charset="0"/>
                <a:ea typeface="ヒラギノ角ゴ Pro W3"/>
              </a:rPr>
              <a:t>Revised Blooms Taxonomy </a:t>
            </a:r>
            <a:r>
              <a:rPr lang="en-US" sz="300" dirty="0" smtClean="0">
                <a:latin typeface="Comic Sans MS" pitchFamily="66" charset="0"/>
                <a:ea typeface="ヒラギノ角ゴ Pro W3"/>
              </a:rPr>
              <a:t>module is designed to help teachers in your district develop a better understanding of cognitive type </a:t>
            </a:r>
            <a:r>
              <a:rPr lang="en-US" sz="300" dirty="0" smtClean="0">
                <a:latin typeface="Comic Sans MS" pitchFamily="66" charset="0"/>
                <a:ea typeface="ヒラギノ角ゴ Pro W3"/>
              </a:rPr>
              <a:t>alignment Developed by Dr. </a:t>
            </a:r>
            <a:r>
              <a:rPr lang="en-US" sz="300" dirty="0" err="1" smtClean="0">
                <a:latin typeface="Comic Sans MS" pitchFamily="66" charset="0"/>
                <a:ea typeface="ヒラギノ角ゴ Pro W3"/>
              </a:rPr>
              <a:t>Lorin</a:t>
            </a:r>
            <a:r>
              <a:rPr lang="en-US" sz="300" dirty="0" smtClean="0">
                <a:latin typeface="Comic Sans MS" pitchFamily="66" charset="0"/>
                <a:ea typeface="ヒラギノ角ゴ Pro W3"/>
              </a:rPr>
              <a:t> Anderson</a:t>
            </a:r>
            <a:endParaRPr lang="en-US" sz="300" dirty="0" smtClean="0">
              <a:latin typeface="Comic Sans MS" pitchFamily="66" charset="0"/>
              <a:ea typeface="ヒラギノ角ゴ Pro W3"/>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08D0C09-FA0B-49EA-B119-F45B0C98842A}" type="slidenum">
              <a:rPr lang="en-US"/>
              <a:pPr>
                <a:defRPr/>
              </a:pPr>
              <a:t>41</a:t>
            </a:fld>
            <a:endParaRPr lang="en-US"/>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r>
              <a:rPr lang="en-US" dirty="0" smtClean="0">
                <a:latin typeface="Arial" pitchFamily="34" charset="0"/>
                <a:ea typeface="ヒラギノ角ゴ Pro W3"/>
              </a:rPr>
              <a:t>The Revised Bloom’s Taxonomy</a:t>
            </a:r>
          </a:p>
          <a:p>
            <a:r>
              <a:rPr lang="en-US" dirty="0" smtClean="0">
                <a:latin typeface="Arial" pitchFamily="34" charset="0"/>
                <a:ea typeface="ヒラギノ角ゴ Pro W3"/>
              </a:rPr>
              <a:t>Provide brief overview of the taxonomy</a:t>
            </a:r>
          </a:p>
          <a:p>
            <a:endParaRPr lang="en-US" dirty="0" smtClean="0">
              <a:latin typeface="Arial" pitchFamily="34" charset="0"/>
              <a:ea typeface="ヒラギノ角ゴ Pro W3"/>
            </a:endParaRPr>
          </a:p>
          <a:p>
            <a:r>
              <a:rPr lang="en-US" dirty="0" smtClean="0">
                <a:latin typeface="Arial" pitchFamily="34" charset="0"/>
                <a:ea typeface="ヒラギノ角ゴ Pro W3"/>
              </a:rPr>
              <a:t>MENTION MODULE HERE!!!</a:t>
            </a:r>
          </a:p>
          <a:p>
            <a:endParaRPr lang="en-US" dirty="0" smtClean="0">
              <a:latin typeface="Arial" pitchFamily="34" charset="0"/>
              <a:ea typeface="ヒラギノ角ゴ Pro W3"/>
            </a:endParaRPr>
          </a:p>
          <a:p>
            <a:r>
              <a:rPr lang="en-US" dirty="0" smtClean="0">
                <a:latin typeface="Arial" pitchFamily="34" charset="0"/>
                <a:ea typeface="ヒラギノ角ゴ Pro W3"/>
              </a:rPr>
              <a:t>The most common types of classroom thinking are:</a:t>
            </a:r>
          </a:p>
          <a:p>
            <a:r>
              <a:rPr lang="en-US" dirty="0" smtClean="0">
                <a:latin typeface="Arial" pitchFamily="34" charset="0"/>
                <a:ea typeface="ヒラギノ角ゴ Pro W3"/>
              </a:rPr>
              <a:t>A1-Remember Facts (Who was the 15</a:t>
            </a:r>
            <a:r>
              <a:rPr lang="en-US" baseline="30000" dirty="0" smtClean="0">
                <a:latin typeface="Arial" pitchFamily="34" charset="0"/>
                <a:ea typeface="ヒラギノ角ゴ Pro W3"/>
              </a:rPr>
              <a:t>th</a:t>
            </a:r>
            <a:r>
              <a:rPr lang="en-US" dirty="0" smtClean="0">
                <a:latin typeface="Arial" pitchFamily="34" charset="0"/>
                <a:ea typeface="ヒラギノ角ゴ Pro W3"/>
              </a:rPr>
              <a:t> president of the United States?)</a:t>
            </a:r>
          </a:p>
          <a:p>
            <a:endParaRPr lang="en-US" dirty="0" smtClean="0">
              <a:latin typeface="Arial" pitchFamily="34" charset="0"/>
              <a:ea typeface="ヒラギノ角ゴ Pro W3"/>
            </a:endParaRPr>
          </a:p>
          <a:p>
            <a:r>
              <a:rPr lang="en-US" dirty="0" smtClean="0">
                <a:latin typeface="Arial" pitchFamily="34" charset="0"/>
                <a:ea typeface="ヒラギノ角ゴ Pro W3"/>
              </a:rPr>
              <a:t>B2-Understand Concepts (Why is a whale a Mammal)</a:t>
            </a:r>
          </a:p>
          <a:p>
            <a:endParaRPr lang="en-US" dirty="0" smtClean="0">
              <a:latin typeface="Arial" pitchFamily="34" charset="0"/>
              <a:ea typeface="ヒラギノ角ゴ Pro W3"/>
            </a:endParaRPr>
          </a:p>
          <a:p>
            <a:r>
              <a:rPr lang="en-US" dirty="0" smtClean="0">
                <a:latin typeface="Arial" pitchFamily="34" charset="0"/>
                <a:ea typeface="ヒラギノ角ゴ Pro W3"/>
              </a:rPr>
              <a:t>C3-Apply Procedures (Use the FOIL method to solve a math problem)</a:t>
            </a:r>
          </a:p>
          <a:p>
            <a:endParaRPr lang="en-US" dirty="0" smtClean="0">
              <a:latin typeface="Arial" pitchFamily="34" charset="0"/>
              <a:ea typeface="ヒラギノ角ゴ Pro W3"/>
            </a:endParaRPr>
          </a:p>
          <a:p>
            <a:r>
              <a:rPr lang="en-US" dirty="0" smtClean="0">
                <a:latin typeface="Arial" pitchFamily="34" charset="0"/>
                <a:ea typeface="ヒラギノ角ゴ Pro W3"/>
              </a:rPr>
              <a:t>D4-Analyze Meta-cognition (What do you do when you are reading, and come to a word you do not know?)</a:t>
            </a:r>
          </a:p>
          <a:p>
            <a:endParaRPr lang="en-US" dirty="0" smtClean="0">
              <a:latin typeface="Arial" pitchFamily="34" charset="0"/>
              <a:ea typeface="ヒラギノ角ゴ Pro W3"/>
            </a:endParaRPr>
          </a:p>
          <a:p>
            <a:r>
              <a:rPr lang="en-US" dirty="0" smtClean="0">
                <a:latin typeface="Arial" pitchFamily="34" charset="0"/>
                <a:ea typeface="ヒラギノ角ゴ Pro W3"/>
              </a:rPr>
              <a:t>What kind of thinking was happening in this room with the </a:t>
            </a:r>
          </a:p>
          <a:p>
            <a:r>
              <a:rPr lang="en-US" dirty="0" smtClean="0">
                <a:latin typeface="Arial" pitchFamily="34" charset="0"/>
                <a:ea typeface="ヒラギノ角ゴ Pro W3"/>
              </a:rPr>
              <a:t>Red instructions</a:t>
            </a:r>
          </a:p>
          <a:p>
            <a:r>
              <a:rPr lang="en-US" dirty="0" smtClean="0">
                <a:latin typeface="Arial" pitchFamily="34" charset="0"/>
                <a:ea typeface="ヒラギノ角ゴ Pro W3"/>
              </a:rPr>
              <a:t>Yellow instructions</a:t>
            </a:r>
          </a:p>
          <a:p>
            <a:r>
              <a:rPr lang="en-US" dirty="0" smtClean="0">
                <a:latin typeface="Arial" pitchFamily="34" charset="0"/>
                <a:ea typeface="ヒラギノ角ゴ Pro W3"/>
              </a:rPr>
              <a:t>Green instructions</a:t>
            </a:r>
          </a:p>
          <a:p>
            <a:endParaRPr lang="en-US" dirty="0" smtClean="0">
              <a:latin typeface="Arial" pitchFamily="34" charset="0"/>
              <a:ea typeface="ヒラギノ角ゴ Pro W3"/>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endParaRPr lang="en-US" dirty="0" smtClean="0">
              <a:latin typeface="Arial" pitchFamily="34" charset="0"/>
              <a:ea typeface="ヒラギノ角ゴ Pro W3"/>
            </a:endParaRPr>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p:txBody>
          <a:bodyPr/>
          <a:lstStyle/>
          <a:p>
            <a:pPr>
              <a:defRPr/>
            </a:pPr>
            <a:fld id="{2CED6792-606A-42F0-AF57-36801B3A5827}" type="slidenum">
              <a:rPr lang="en-US" smtClean="0"/>
              <a:pPr>
                <a:defRPr/>
              </a:pPr>
              <a:t>42</a:t>
            </a:fld>
            <a:endParaRPr lang="en-US"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endParaRPr lang="en-US" sz="300" smtClean="0">
              <a:latin typeface="Comic Sans MS" pitchFamily="66" charset="0"/>
              <a:ea typeface="ヒラギノ角ゴ Pro W3"/>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r>
              <a:rPr lang="en-US" smtClean="0">
                <a:latin typeface="Arial" pitchFamily="34" charset="0"/>
                <a:ea typeface="ヒラギノ角ゴ Pro W3"/>
              </a:rPr>
              <a:t>How well could you learn to cook brownies from Rachael Ray? Show snippet from Rachel Ray clip making brownies. http://www.rachaelrayshow.com/food/recipes/waffle-brownies/ </a:t>
            </a:r>
          </a:p>
          <a:p>
            <a:r>
              <a:rPr lang="en-US" smtClean="0">
                <a:latin typeface="Arial" pitchFamily="34" charset="0"/>
                <a:ea typeface="ヒラギノ角ゴ Pro W3"/>
              </a:rPr>
              <a:t>Can you make brownies now, based on that instruction? Well, imagine you spent a week in a cooking class taught by Rachael Ray.</a:t>
            </a:r>
          </a:p>
          <a:p>
            <a:r>
              <a:rPr lang="en-US" smtClean="0">
                <a:latin typeface="Arial" pitchFamily="34" charset="0"/>
                <a:ea typeface="ヒラギノ角ゴ Pro W3"/>
              </a:rPr>
              <a:t>Could that adequately prepare you for a brownie making test?</a:t>
            </a:r>
          </a:p>
          <a:p>
            <a:endParaRPr lang="en-US" smtClean="0">
              <a:latin typeface="Arial" pitchFamily="34" charset="0"/>
              <a:ea typeface="ヒラギノ角ゴ Pro W3"/>
            </a:endParaRPr>
          </a:p>
          <a:p>
            <a:r>
              <a:rPr lang="en-US" smtClean="0">
                <a:latin typeface="Arial" pitchFamily="34" charset="0"/>
                <a:ea typeface="ヒラギノ角ゴ Pro W3"/>
              </a:rPr>
              <a:t>Would you feel confident to take a “brownie baking” test? If we need to assess your brownie-baking skills, are you adequately prepared?</a:t>
            </a:r>
          </a:p>
          <a:p>
            <a:endParaRPr lang="en-US" smtClean="0">
              <a:latin typeface="Arial" pitchFamily="34" charset="0"/>
              <a:ea typeface="ヒラギノ角ゴ Pro W3"/>
            </a:endParaRPr>
          </a:p>
          <a:p>
            <a:r>
              <a:rPr lang="en-US" smtClean="0">
                <a:latin typeface="Arial" pitchFamily="34" charset="0"/>
                <a:ea typeface="ヒラギノ角ゴ Pro W3"/>
              </a:rPr>
              <a:t>How well would you do if I asked you to bake them with this oven?</a:t>
            </a:r>
          </a:p>
          <a:p>
            <a:r>
              <a:rPr lang="en-US" smtClean="0">
                <a:latin typeface="Arial" pitchFamily="34" charset="0"/>
                <a:ea typeface="ヒラギノ角ゴ Pro W3"/>
              </a:rPr>
              <a:t>[Next Slide]</a:t>
            </a:r>
          </a:p>
        </p:txBody>
      </p:sp>
      <p:sp>
        <p:nvSpPr>
          <p:cNvPr id="4" name="Slide Number Placeholder 3"/>
          <p:cNvSpPr>
            <a:spLocks noGrp="1"/>
          </p:cNvSpPr>
          <p:nvPr>
            <p:ph type="sldNum" sz="quarter" idx="5"/>
          </p:nvPr>
        </p:nvSpPr>
        <p:spPr/>
        <p:txBody>
          <a:bodyPr/>
          <a:lstStyle/>
          <a:p>
            <a:pPr>
              <a:defRPr/>
            </a:pPr>
            <a:fld id="{E4830FA8-6ED1-4266-8C8B-7DF6862761EB}" type="slidenum">
              <a:rPr lang="en-US" smtClean="0"/>
              <a:pPr>
                <a:defRPr/>
              </a:pPr>
              <a:t>43</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a:ln/>
        </p:spPr>
        <p:txBody>
          <a:bodyPr/>
          <a:lstStyle/>
          <a:p>
            <a:r>
              <a:rPr lang="en-US" smtClean="0">
                <a:latin typeface="Arial" pitchFamily="34" charset="0"/>
                <a:ea typeface="ヒラギノ角ゴ Pro W3"/>
              </a:rPr>
              <a:t>How successful would you be?</a:t>
            </a:r>
          </a:p>
          <a:p>
            <a:endParaRPr lang="en-US" smtClean="0">
              <a:latin typeface="Arial" pitchFamily="34" charset="0"/>
              <a:ea typeface="ヒラギノ角ゴ Pro W3"/>
            </a:endParaRPr>
          </a:p>
          <a:p>
            <a:r>
              <a:rPr lang="en-US" smtClean="0">
                <a:latin typeface="Arial" pitchFamily="34" charset="0"/>
                <a:ea typeface="ヒラギノ角ゴ Pro W3"/>
              </a:rPr>
              <a:t>Did your brownie making skills change?</a:t>
            </a:r>
          </a:p>
          <a:p>
            <a:endParaRPr lang="en-US" smtClean="0">
              <a:latin typeface="Arial" pitchFamily="34" charset="0"/>
              <a:ea typeface="ヒラギノ角ゴ Pro W3"/>
            </a:endParaRPr>
          </a:p>
          <a:p>
            <a:r>
              <a:rPr lang="en-US" smtClean="0">
                <a:latin typeface="Arial" pitchFamily="34" charset="0"/>
                <a:ea typeface="ヒラギノ角ゴ Pro W3"/>
              </a:rPr>
              <a:t>The assessment context did not match the learning context.</a:t>
            </a:r>
          </a:p>
          <a:p>
            <a:endParaRPr lang="en-US" smtClean="0">
              <a:latin typeface="Arial" pitchFamily="34" charset="0"/>
              <a:ea typeface="ヒラギノ角ゴ Pro W3"/>
            </a:endParaRPr>
          </a:p>
          <a:p>
            <a:r>
              <a:rPr lang="en-US" smtClean="0">
                <a:latin typeface="Arial" pitchFamily="34" charset="0"/>
                <a:ea typeface="ヒラギノ角ゴ Pro W3"/>
              </a:rPr>
              <a:t>One example of this is when students learn “naked” computation, but are assessed with word problems, they may not be as successful because the math is presented in the new context of the word problem.</a:t>
            </a:r>
          </a:p>
          <a:p>
            <a:endParaRPr lang="en-US" smtClean="0">
              <a:latin typeface="Arial" pitchFamily="34" charset="0"/>
              <a:ea typeface="ヒラギノ角ゴ Pro W3"/>
            </a:endParaRPr>
          </a:p>
          <a:p>
            <a:r>
              <a:rPr lang="en-US" smtClean="0">
                <a:latin typeface="Arial" pitchFamily="34" charset="0"/>
                <a:ea typeface="ヒラギノ角ゴ Pro W3"/>
              </a:rPr>
              <a:t>(We need more examples of context for various content areas)</a:t>
            </a:r>
          </a:p>
        </p:txBody>
      </p:sp>
      <p:sp>
        <p:nvSpPr>
          <p:cNvPr id="4" name="Slide Number Placeholder 3"/>
          <p:cNvSpPr>
            <a:spLocks noGrp="1"/>
          </p:cNvSpPr>
          <p:nvPr>
            <p:ph type="sldNum" sz="quarter" idx="5"/>
          </p:nvPr>
        </p:nvSpPr>
        <p:spPr/>
        <p:txBody>
          <a:bodyPr/>
          <a:lstStyle/>
          <a:p>
            <a:pPr>
              <a:defRPr/>
            </a:pPr>
            <a:fld id="{0A3DB1B9-7D1C-41A3-A513-2B03D5DDAF4E}" type="slidenum">
              <a:rPr lang="en-US" smtClean="0"/>
              <a:pPr>
                <a:defRPr/>
              </a:pPr>
              <a:t>44</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p:spPr>
        <p:txBody>
          <a:bodyPr/>
          <a:lstStyle/>
          <a:p>
            <a:r>
              <a:rPr lang="en-US" smtClean="0">
                <a:latin typeface="Arial" pitchFamily="34" charset="0"/>
                <a:ea typeface="ヒラギノ角ゴ Pro W3"/>
              </a:rPr>
              <a:t>Remember, this session is an overview. The most important thing right now is for everyone aware of all three. </a:t>
            </a:r>
          </a:p>
          <a:p>
            <a:endParaRPr lang="en-US" smtClean="0">
              <a:latin typeface="Arial" pitchFamily="34" charset="0"/>
              <a:ea typeface="ヒラギノ角ゴ Pro W3"/>
            </a:endParaRPr>
          </a:p>
          <a:p>
            <a:r>
              <a:rPr lang="en-US" smtClean="0">
                <a:latin typeface="Arial" pitchFamily="34" charset="0"/>
                <a:ea typeface="ヒラギノ角ゴ Pro W3"/>
              </a:rPr>
              <a:t>We started by getting a handle on curriculum, and learned that it is basically anything that guides teaching. So we narrowed our focus to Local Curricula, and identified some important features of local curricula. We identified where local curricula fits in the path between standards and student achievement, and your teams identified some of the resources and documents that are already in place in your districts to assist teachers with designing instruction.</a:t>
            </a:r>
          </a:p>
          <a:p>
            <a:endParaRPr lang="en-US" smtClean="0">
              <a:latin typeface="Arial" pitchFamily="34" charset="0"/>
              <a:ea typeface="ヒラギノ角ゴ Pro W3"/>
            </a:endParaRPr>
          </a:p>
          <a:p>
            <a:r>
              <a:rPr lang="en-US" smtClean="0">
                <a:latin typeface="Arial" pitchFamily="34" charset="0"/>
                <a:ea typeface="ヒラギノ角ゴ Pro W3"/>
              </a:rPr>
              <a:t>Implementing New Standards may require some revision of your current documents, resources and policies. Once you leave the summer institute, your team needs to begin thinking about how you will launch the planning process. The planning process has six basic steps.</a:t>
            </a:r>
          </a:p>
          <a:p>
            <a:r>
              <a:rPr lang="en-US" smtClean="0">
                <a:latin typeface="Arial" pitchFamily="34" charset="0"/>
                <a:ea typeface="ヒラギノ角ゴ Pro W3"/>
              </a:rPr>
              <a:t>[Next Slide]</a:t>
            </a:r>
          </a:p>
        </p:txBody>
      </p:sp>
      <p:sp>
        <p:nvSpPr>
          <p:cNvPr id="4" name="Slide Number Placeholder 3"/>
          <p:cNvSpPr>
            <a:spLocks noGrp="1"/>
          </p:cNvSpPr>
          <p:nvPr>
            <p:ph type="sldNum" sz="quarter" idx="5"/>
          </p:nvPr>
        </p:nvSpPr>
        <p:spPr/>
        <p:txBody>
          <a:bodyPr/>
          <a:lstStyle/>
          <a:p>
            <a:pPr>
              <a:defRPr/>
            </a:pPr>
            <a:fld id="{0197E3C1-923A-48F5-86D1-58A641E2F69E}" type="slidenum">
              <a:rPr lang="en-US" smtClean="0"/>
              <a:pPr>
                <a:defRPr/>
              </a:pPr>
              <a:t>45</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p:spPr>
        <p:txBody>
          <a:bodyPr/>
          <a:lstStyle/>
          <a:p>
            <a:pPr>
              <a:buFontTx/>
              <a:buChar char="•"/>
            </a:pPr>
            <a:r>
              <a:rPr lang="en-US" b="1" dirty="0" smtClean="0">
                <a:latin typeface="Arial" pitchFamily="34" charset="0"/>
                <a:ea typeface="ヒラギノ角ゴ Pro W3"/>
              </a:rPr>
              <a:t>Organize Existing Resources</a:t>
            </a:r>
          </a:p>
          <a:p>
            <a:pPr lvl="1">
              <a:buFontTx/>
              <a:buChar char="•"/>
            </a:pPr>
            <a:r>
              <a:rPr lang="en-US" dirty="0" smtClean="0">
                <a:latin typeface="Arial" pitchFamily="34" charset="0"/>
                <a:ea typeface="ヒラギノ角ゴ Pro W3"/>
              </a:rPr>
              <a:t>You named several of these earlier in our session today</a:t>
            </a:r>
          </a:p>
          <a:p>
            <a:pPr>
              <a:buFontTx/>
              <a:buChar char="•"/>
            </a:pPr>
            <a:r>
              <a:rPr lang="en-US" b="1" dirty="0" smtClean="0">
                <a:latin typeface="Arial" pitchFamily="34" charset="0"/>
                <a:ea typeface="ヒラギノ角ゴ Pro W3"/>
              </a:rPr>
              <a:t>Aligning Resources to New Standards </a:t>
            </a:r>
          </a:p>
          <a:p>
            <a:pPr lvl="1">
              <a:buFontTx/>
              <a:buChar char="•"/>
            </a:pPr>
            <a:r>
              <a:rPr lang="en-US" dirty="0" smtClean="0">
                <a:latin typeface="Arial" pitchFamily="34" charset="0"/>
                <a:ea typeface="ヒラギノ角ゴ Pro W3"/>
              </a:rPr>
              <a:t>The Crosswalks will be one of the most helpful documents for this step </a:t>
            </a:r>
          </a:p>
          <a:p>
            <a:pPr>
              <a:buFontTx/>
              <a:buChar char="•"/>
            </a:pPr>
            <a:r>
              <a:rPr lang="en-US" b="1" dirty="0" smtClean="0">
                <a:latin typeface="Arial" pitchFamily="34" charset="0"/>
                <a:ea typeface="ヒラギノ角ゴ Pro W3"/>
              </a:rPr>
              <a:t>Determine Gaps</a:t>
            </a:r>
          </a:p>
          <a:p>
            <a:pPr lvl="1">
              <a:buFontTx/>
              <a:buChar char="•"/>
            </a:pPr>
            <a:r>
              <a:rPr lang="en-US" dirty="0" smtClean="0">
                <a:latin typeface="Arial" pitchFamily="34" charset="0"/>
                <a:ea typeface="ヒラギノ角ゴ Pro W3"/>
              </a:rPr>
              <a:t>You will probably have the least stuff for your non-tested subjects</a:t>
            </a:r>
          </a:p>
          <a:p>
            <a:pPr>
              <a:buFontTx/>
              <a:buChar char="•"/>
            </a:pPr>
            <a:r>
              <a:rPr lang="en-US" b="1" dirty="0" smtClean="0">
                <a:latin typeface="Arial" pitchFamily="34" charset="0"/>
                <a:ea typeface="ヒラギノ角ゴ Pro W3"/>
              </a:rPr>
              <a:t>Develop Resources Where Needed</a:t>
            </a:r>
          </a:p>
          <a:p>
            <a:pPr lvl="1">
              <a:buFontTx/>
              <a:buChar char="•"/>
            </a:pPr>
            <a:r>
              <a:rPr lang="en-US" dirty="0" smtClean="0">
                <a:latin typeface="Arial" pitchFamily="34" charset="0"/>
                <a:ea typeface="ヒラギノ角ゴ Pro W3"/>
              </a:rPr>
              <a:t>Delegate and prioritize, you can’t do everything all at once!</a:t>
            </a:r>
          </a:p>
          <a:p>
            <a:pPr>
              <a:buFontTx/>
              <a:buChar char="•"/>
            </a:pPr>
            <a:r>
              <a:rPr lang="en-US" b="1" dirty="0" smtClean="0">
                <a:latin typeface="Arial" pitchFamily="34" charset="0"/>
                <a:ea typeface="ヒラギノ角ゴ Pro W3"/>
              </a:rPr>
              <a:t>Frame Professional Development</a:t>
            </a:r>
          </a:p>
          <a:p>
            <a:pPr lvl="1">
              <a:buFontTx/>
              <a:buChar char="•"/>
            </a:pPr>
            <a:r>
              <a:rPr lang="en-US" dirty="0" smtClean="0">
                <a:latin typeface="Arial" pitchFamily="34" charset="0"/>
                <a:ea typeface="ヒラギノ角ゴ Pro W3"/>
              </a:rPr>
              <a:t>What do teachers need to know?</a:t>
            </a:r>
          </a:p>
          <a:p>
            <a:pPr lvl="1">
              <a:buFontTx/>
              <a:buChar char="•"/>
            </a:pPr>
            <a:r>
              <a:rPr lang="en-US" dirty="0" smtClean="0">
                <a:latin typeface="Arial" pitchFamily="34" charset="0"/>
                <a:ea typeface="ヒラギノ角ゴ Pro W3"/>
              </a:rPr>
              <a:t>How soon will they need to know?</a:t>
            </a:r>
          </a:p>
          <a:p>
            <a:pPr lvl="1">
              <a:buFontTx/>
              <a:buChar char="•"/>
            </a:pPr>
            <a:r>
              <a:rPr lang="en-US" dirty="0" smtClean="0">
                <a:latin typeface="Arial" pitchFamily="34" charset="0"/>
                <a:ea typeface="ヒラギノ角ゴ Pro W3"/>
              </a:rPr>
              <a:t>When and how will you deliver it?</a:t>
            </a:r>
          </a:p>
          <a:p>
            <a:pPr>
              <a:buFontTx/>
              <a:buChar char="•"/>
            </a:pPr>
            <a:r>
              <a:rPr lang="en-US" b="1" dirty="0" smtClean="0">
                <a:latin typeface="Arial" pitchFamily="34" charset="0"/>
                <a:ea typeface="ヒラギノ角ゴ Pro W3"/>
              </a:rPr>
              <a:t>Address Policies and Practices</a:t>
            </a:r>
          </a:p>
          <a:p>
            <a:pPr>
              <a:buFontTx/>
              <a:buChar char="•"/>
            </a:pPr>
            <a:endParaRPr lang="en-US" b="1" dirty="0" smtClean="0">
              <a:latin typeface="Arial" pitchFamily="34" charset="0"/>
              <a:ea typeface="ヒラギノ角ゴ Pro W3"/>
            </a:endParaRPr>
          </a:p>
          <a:p>
            <a:r>
              <a:rPr lang="en-US" dirty="0" smtClean="0">
                <a:latin typeface="Arial" pitchFamily="34" charset="0"/>
                <a:ea typeface="ヒラギノ角ゴ Pro W3"/>
              </a:rPr>
              <a:t>Remember the adage,  “work smarter, not harder”</a:t>
            </a:r>
          </a:p>
          <a:p>
            <a:r>
              <a:rPr lang="en-US" dirty="0" smtClean="0">
                <a:latin typeface="Arial" pitchFamily="34" charset="0"/>
                <a:ea typeface="ヒラギノ角ゴ Pro W3"/>
              </a:rPr>
              <a:t>Use the power of your people </a:t>
            </a:r>
          </a:p>
          <a:p>
            <a:pPr eaLnBrk="1" hangingPunct="1"/>
            <a:endParaRPr lang="en-US" dirty="0" smtClean="0">
              <a:latin typeface="Arial" pitchFamily="34" charset="0"/>
              <a:ea typeface="ヒラギノ角ゴ Pro W3"/>
            </a:endParaRPr>
          </a:p>
        </p:txBody>
      </p:sp>
      <p:sp>
        <p:nvSpPr>
          <p:cNvPr id="83972" name="Slide Number Placeholder 3"/>
          <p:cNvSpPr>
            <a:spLocks noGrp="1"/>
          </p:cNvSpPr>
          <p:nvPr>
            <p:ph type="sldNum" sz="quarter" idx="5"/>
          </p:nvPr>
        </p:nvSpPr>
        <p:spPr/>
        <p:txBody>
          <a:bodyPr/>
          <a:lstStyle/>
          <a:p>
            <a:pPr>
              <a:defRPr/>
            </a:pPr>
            <a:fld id="{B460F995-2984-4725-8C4A-5B7CF0D1F36D}" type="slidenum">
              <a:rPr lang="en-US" smtClean="0"/>
              <a:pPr>
                <a:defRPr/>
              </a:pPr>
              <a:t>46</a:t>
            </a:fld>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b="1" dirty="0" smtClean="0">
                <a:latin typeface="Sylfaen" pitchFamily="18" charset="0"/>
              </a:rPr>
              <a:t>Professional Learning Communities are an expected way of doing business for all levels of educators.</a:t>
            </a:r>
          </a:p>
          <a:p>
            <a:pPr>
              <a:defRPr/>
            </a:pPr>
            <a:endParaRPr lang="en-US" b="1" dirty="0" smtClean="0">
              <a:latin typeface="Sylfaen" pitchFamily="18" charset="0"/>
            </a:endParaRPr>
          </a:p>
          <a:p>
            <a:pPr>
              <a:defRPr/>
            </a:pPr>
            <a:r>
              <a:rPr lang="en-US" b="1" dirty="0" smtClean="0">
                <a:latin typeface="Sylfaen" pitchFamily="18" charset="0"/>
              </a:rPr>
              <a:t>Standard 4: Human Resource</a:t>
            </a:r>
            <a:r>
              <a:rPr lang="en-US" b="1" baseline="0" dirty="0" smtClean="0">
                <a:latin typeface="Sylfaen" pitchFamily="18" charset="0"/>
              </a:rPr>
              <a:t> Leadership</a:t>
            </a:r>
          </a:p>
          <a:p>
            <a:pPr>
              <a:defRPr/>
            </a:pPr>
            <a:endParaRPr lang="en-US" b="1" baseline="0" dirty="0" smtClean="0">
              <a:latin typeface="Sylfaen" pitchFamily="18" charset="0"/>
            </a:endParaRPr>
          </a:p>
          <a:p>
            <a:pPr>
              <a:defRPr/>
            </a:pPr>
            <a:r>
              <a:rPr lang="en-US" b="1" dirty="0" smtClean="0">
                <a:latin typeface="Sylfaen" pitchFamily="18" charset="0"/>
              </a:rPr>
              <a:t>Superintendants are expected to: </a:t>
            </a:r>
            <a:r>
              <a:rPr lang="en-US" dirty="0" smtClean="0">
                <a:latin typeface="Sylfaen" pitchFamily="18" charset="0"/>
              </a:rPr>
              <a:t>C</a:t>
            </a:r>
            <a:r>
              <a:rPr lang="en-US" dirty="0" smtClean="0">
                <a:ea typeface="+mn-ea"/>
                <a:cs typeface="+mn-cs"/>
              </a:rPr>
              <a:t>reate professional learning communities resulting in highly engaging instruction and improved student learning. </a:t>
            </a:r>
          </a:p>
          <a:p>
            <a:pPr>
              <a:defRPr/>
            </a:pPr>
            <a:endParaRPr lang="en-US" b="1" dirty="0" smtClean="0">
              <a:ea typeface="+mn-ea"/>
              <a:cs typeface="+mn-cs"/>
            </a:endParaRPr>
          </a:p>
          <a:p>
            <a:pPr>
              <a:defRPr/>
            </a:pPr>
            <a:r>
              <a:rPr lang="en-US" b="1" dirty="0" smtClean="0">
                <a:ea typeface="+mn-ea"/>
                <a:cs typeface="+mn-cs"/>
              </a:rPr>
              <a:t>Standard 2 Principals are expected to: </a:t>
            </a:r>
            <a:r>
              <a:rPr lang="en-US" dirty="0" smtClean="0">
                <a:ea typeface="+mn-ea"/>
                <a:cs typeface="+mn-cs"/>
              </a:rPr>
              <a:t>Create an environment of practiced distributive leadership and teacher empowerment and challenge staff  to reflect deeply on and define what knowledge, skills and concepts are essential to the complete educational development of students</a:t>
            </a:r>
          </a:p>
          <a:p>
            <a:pPr>
              <a:defRPr/>
            </a:pPr>
            <a:endParaRPr lang="en-US" dirty="0" smtClean="0">
              <a:latin typeface="Sylfaen" pitchFamily="18" charset="0"/>
            </a:endParaRPr>
          </a:p>
          <a:p>
            <a:pPr>
              <a:defRPr/>
            </a:pPr>
            <a:r>
              <a:rPr lang="en-US" b="1" dirty="0" smtClean="0">
                <a:latin typeface="Sylfaen" pitchFamily="18" charset="0"/>
              </a:rPr>
              <a:t>Teachers are expected to: </a:t>
            </a:r>
            <a:r>
              <a:rPr lang="en-US" dirty="0" smtClean="0">
                <a:latin typeface="Sylfaen" pitchFamily="18" charset="0"/>
              </a:rPr>
              <a:t>Work collaboratively to create a professional learning community in order to plan instruction appropriate for students.</a:t>
            </a:r>
          </a:p>
          <a:p>
            <a:pPr>
              <a:defRPr/>
            </a:pPr>
            <a:endParaRPr lang="en-US" dirty="0" smtClean="0">
              <a:latin typeface="Sylfaen" pitchFamily="18" charset="0"/>
            </a:endParaRPr>
          </a:p>
          <a:p>
            <a:pPr>
              <a:defRPr/>
            </a:pPr>
            <a:endParaRPr lang="en-US" u="sng" dirty="0" smtClean="0">
              <a:latin typeface="Sylfaen" pitchFamily="18" charset="0"/>
            </a:endParaRPr>
          </a:p>
          <a:p>
            <a:pPr>
              <a:defRPr/>
            </a:pPr>
            <a:r>
              <a:rPr lang="en-US" dirty="0" smtClean="0">
                <a:latin typeface="Sylfaen" pitchFamily="18" charset="0"/>
              </a:rPr>
              <a:t>Let’s think about your PLCs; here’s a rubric to help you determine how effectively your PLCs function. Thanks to Richmond County for providing their rubric.</a:t>
            </a:r>
            <a:endParaRPr lang="en-US" dirty="0"/>
          </a:p>
        </p:txBody>
      </p:sp>
      <p:sp>
        <p:nvSpPr>
          <p:cNvPr id="4" name="Slide Number Placeholder 3"/>
          <p:cNvSpPr>
            <a:spLocks noGrp="1"/>
          </p:cNvSpPr>
          <p:nvPr>
            <p:ph type="sldNum" sz="quarter" idx="5"/>
          </p:nvPr>
        </p:nvSpPr>
        <p:spPr/>
        <p:txBody>
          <a:bodyPr/>
          <a:lstStyle/>
          <a:p>
            <a:pPr>
              <a:defRPr/>
            </a:pPr>
            <a:fld id="{1AC95804-98FA-4D59-A8A6-0D7BD9196163}" type="slidenum">
              <a:rPr lang="en-US" smtClean="0"/>
              <a:pPr>
                <a:defRPr/>
              </a:pPr>
              <a:t>47</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is important to know how PLCs are doing</a:t>
            </a:r>
          </a:p>
          <a:p>
            <a:endParaRPr lang="en-US" dirty="0" smtClean="0"/>
          </a:p>
          <a:p>
            <a:r>
              <a:rPr lang="en-US" dirty="0" smtClean="0"/>
              <a:t>What are some effective PLC practices you have experienced?</a:t>
            </a:r>
          </a:p>
          <a:p>
            <a:r>
              <a:rPr lang="en-US" dirty="0" smtClean="0"/>
              <a:t>Ineffective?</a:t>
            </a:r>
          </a:p>
          <a:p>
            <a:endParaRPr lang="en-US" dirty="0" smtClean="0"/>
          </a:p>
          <a:p>
            <a:r>
              <a:rPr lang="en-US" dirty="0" smtClean="0"/>
              <a:t>Here is one example of how Richmond</a:t>
            </a:r>
            <a:r>
              <a:rPr lang="en-US" baseline="0" dirty="0" smtClean="0"/>
              <a:t> County School System evaluates the effectiveness of PLCs in their district</a:t>
            </a:r>
            <a:endParaRPr lang="en-US" dirty="0"/>
          </a:p>
        </p:txBody>
      </p:sp>
      <p:sp>
        <p:nvSpPr>
          <p:cNvPr id="4" name="Slide Number Placeholder 3"/>
          <p:cNvSpPr>
            <a:spLocks noGrp="1"/>
          </p:cNvSpPr>
          <p:nvPr>
            <p:ph type="sldNum" sz="quarter" idx="10"/>
          </p:nvPr>
        </p:nvSpPr>
        <p:spPr/>
        <p:txBody>
          <a:bodyPr/>
          <a:lstStyle/>
          <a:p>
            <a:pPr>
              <a:defRPr/>
            </a:pPr>
            <a:fld id="{FD3B3F3E-F5E0-4DE6-83CF-95882685A310}" type="slidenum">
              <a:rPr lang="en-US" smtClean="0"/>
              <a:pPr>
                <a:defRPr/>
              </a:pPr>
              <a:t>48</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p:spPr>
        <p:txBody>
          <a:bodyPr/>
          <a:lstStyle/>
          <a:p>
            <a:r>
              <a:rPr lang="en-US" b="1" dirty="0" smtClean="0">
                <a:solidFill>
                  <a:schemeClr val="tx2"/>
                </a:solidFill>
                <a:latin typeface="Arial" pitchFamily="34" charset="0"/>
                <a:ea typeface="ヒラギノ角ゴ Pro W3"/>
                <a:cs typeface="Times New Roman" pitchFamily="18" charset="0"/>
              </a:rPr>
              <a:t>You know the basic questions,</a:t>
            </a:r>
          </a:p>
          <a:p>
            <a:r>
              <a:rPr lang="en-US" b="1" dirty="0" smtClean="0">
                <a:solidFill>
                  <a:schemeClr val="tx2"/>
                </a:solidFill>
                <a:latin typeface="Arial" pitchFamily="34" charset="0"/>
                <a:ea typeface="ヒラギノ角ゴ Pro W3"/>
                <a:cs typeface="Times New Roman" pitchFamily="18" charset="0"/>
              </a:rPr>
              <a:t>  </a:t>
            </a:r>
            <a:r>
              <a:rPr lang="en-US" dirty="0" smtClean="0">
                <a:solidFill>
                  <a:schemeClr val="tx2"/>
                </a:solidFill>
                <a:latin typeface="Arial" pitchFamily="34" charset="0"/>
                <a:ea typeface="ヒラギノ角ゴ Pro W3"/>
                <a:cs typeface="Times New Roman" pitchFamily="18" charset="0"/>
              </a:rPr>
              <a:t>They are based on the work or Dr. Rick </a:t>
            </a:r>
            <a:r>
              <a:rPr lang="en-US" dirty="0" err="1" smtClean="0">
                <a:solidFill>
                  <a:schemeClr val="tx2"/>
                </a:solidFill>
                <a:latin typeface="Arial" pitchFamily="34" charset="0"/>
                <a:ea typeface="ヒラギノ角ゴ Pro W3"/>
                <a:cs typeface="Times New Roman" pitchFamily="18" charset="0"/>
              </a:rPr>
              <a:t>DuFour</a:t>
            </a:r>
            <a:endParaRPr lang="en-US" dirty="0" smtClean="0">
              <a:solidFill>
                <a:schemeClr val="tx2"/>
              </a:solidFill>
              <a:latin typeface="Arial" pitchFamily="34" charset="0"/>
              <a:ea typeface="ヒラギノ角ゴ Pro W3"/>
              <a:cs typeface="Times New Roman" pitchFamily="18" charset="0"/>
            </a:endParaRPr>
          </a:p>
          <a:p>
            <a:endParaRPr lang="en-US" dirty="0" smtClean="0">
              <a:solidFill>
                <a:schemeClr val="tx2"/>
              </a:solidFill>
              <a:latin typeface="Arial" pitchFamily="34" charset="0"/>
              <a:ea typeface="ヒラギノ角ゴ Pro W3"/>
              <a:cs typeface="Times New Roman" pitchFamily="18" charset="0"/>
            </a:endParaRPr>
          </a:p>
          <a:p>
            <a:r>
              <a:rPr lang="en-US" dirty="0" smtClean="0">
                <a:solidFill>
                  <a:srgbClr val="00467A"/>
                </a:solidFill>
                <a:latin typeface="Sylfaen" pitchFamily="18" charset="0"/>
                <a:ea typeface="ヒラギノ角ゴ Pro W3"/>
                <a:cs typeface="Times New Roman" pitchFamily="18" charset="0"/>
              </a:rPr>
              <a:t>Implementation of CCSS</a:t>
            </a:r>
            <a:r>
              <a:rPr lang="en-US" baseline="0" dirty="0" smtClean="0">
                <a:solidFill>
                  <a:srgbClr val="00467A"/>
                </a:solidFill>
                <a:latin typeface="Sylfaen" pitchFamily="18" charset="0"/>
                <a:ea typeface="ヒラギノ角ゴ Pro W3"/>
                <a:cs typeface="Times New Roman" pitchFamily="18" charset="0"/>
              </a:rPr>
              <a:t> and Essential Standards will REQUIRE strong functioning PLCs</a:t>
            </a:r>
          </a:p>
          <a:p>
            <a:endParaRPr lang="en-US" baseline="0" dirty="0" smtClean="0">
              <a:solidFill>
                <a:srgbClr val="00467A"/>
              </a:solidFill>
              <a:latin typeface="Sylfaen" pitchFamily="18" charset="0"/>
              <a:ea typeface="ヒラギノ角ゴ Pro W3"/>
              <a:cs typeface="Times New Roman" pitchFamily="18" charset="0"/>
            </a:endParaRPr>
          </a:p>
          <a:p>
            <a:r>
              <a:rPr lang="en-US" baseline="0" dirty="0" smtClean="0">
                <a:solidFill>
                  <a:srgbClr val="00467A"/>
                </a:solidFill>
                <a:latin typeface="Sylfaen" pitchFamily="18" charset="0"/>
                <a:ea typeface="ヒラギノ角ゴ Pro W3"/>
                <a:cs typeface="Times New Roman" pitchFamily="18" charset="0"/>
              </a:rPr>
              <a:t>Turn &amp; Talk: Name an objective with which you know students have difficulty, then answer the four questions around that objective.  </a:t>
            </a:r>
          </a:p>
          <a:p>
            <a:endParaRPr lang="en-US" baseline="0" dirty="0" smtClean="0">
              <a:solidFill>
                <a:srgbClr val="00467A"/>
              </a:solidFill>
              <a:latin typeface="Sylfaen" pitchFamily="18" charset="0"/>
              <a:ea typeface="ヒラギノ角ゴ Pro W3"/>
              <a:cs typeface="Times New Roman" pitchFamily="18" charset="0"/>
            </a:endParaRPr>
          </a:p>
          <a:p>
            <a:r>
              <a:rPr lang="en-US" baseline="0" dirty="0" smtClean="0">
                <a:solidFill>
                  <a:srgbClr val="00467A"/>
                </a:solidFill>
                <a:latin typeface="Sylfaen" pitchFamily="18" charset="0"/>
                <a:ea typeface="ヒラギノ角ゴ Pro W3"/>
                <a:cs typeface="Times New Roman" pitchFamily="18" charset="0"/>
              </a:rPr>
              <a:t>Which question was most difficult to answer?</a:t>
            </a:r>
          </a:p>
          <a:p>
            <a:r>
              <a:rPr lang="en-US" baseline="0" dirty="0" smtClean="0">
                <a:solidFill>
                  <a:srgbClr val="00467A"/>
                </a:solidFill>
                <a:latin typeface="Sylfaen" pitchFamily="18" charset="0"/>
                <a:ea typeface="ヒラギノ角ゴ Pro W3"/>
                <a:cs typeface="Times New Roman" pitchFamily="18" charset="0"/>
              </a:rPr>
              <a:t>What materials, resources or Professional Development will you need to support this?...</a:t>
            </a:r>
            <a:r>
              <a:rPr lang="en-US" u="sng" baseline="0" dirty="0" smtClean="0">
                <a:solidFill>
                  <a:srgbClr val="00467A"/>
                </a:solidFill>
                <a:latin typeface="Sylfaen" pitchFamily="18" charset="0"/>
                <a:ea typeface="ヒラギノ角ゴ Pro W3"/>
                <a:cs typeface="Times New Roman" pitchFamily="18" charset="0"/>
              </a:rPr>
              <a:t>That’s the first task of your PLC</a:t>
            </a:r>
          </a:p>
          <a:p>
            <a:endParaRPr lang="en-US" baseline="0" dirty="0" smtClean="0">
              <a:solidFill>
                <a:srgbClr val="00467A"/>
              </a:solidFill>
              <a:latin typeface="Sylfaen" pitchFamily="18" charset="0"/>
              <a:ea typeface="ヒラギノ角ゴ Pro W3"/>
              <a:cs typeface="Times New Roman" pitchFamily="18" charset="0"/>
            </a:endParaRPr>
          </a:p>
          <a:p>
            <a:endParaRPr lang="en-US" dirty="0" smtClean="0">
              <a:solidFill>
                <a:srgbClr val="00467A"/>
              </a:solidFill>
              <a:latin typeface="Sylfaen" pitchFamily="18" charset="0"/>
              <a:ea typeface="ヒラギノ角ゴ Pro W3"/>
              <a:cs typeface="Times New Roman" pitchFamily="18" charset="0"/>
            </a:endParaRPr>
          </a:p>
          <a:p>
            <a:r>
              <a:rPr lang="en-US" dirty="0" smtClean="0">
                <a:solidFill>
                  <a:srgbClr val="00467A"/>
                </a:solidFill>
                <a:latin typeface="Sylfaen" pitchFamily="18" charset="0"/>
                <a:ea typeface="ヒラギノ角ゴ Pro W3"/>
                <a:cs typeface="Times New Roman" pitchFamily="18" charset="0"/>
              </a:rPr>
              <a:t>Whether it is math science…….Defining</a:t>
            </a:r>
            <a:r>
              <a:rPr lang="en-US" baseline="0" dirty="0" smtClean="0">
                <a:solidFill>
                  <a:srgbClr val="00467A"/>
                </a:solidFill>
                <a:latin typeface="Sylfaen" pitchFamily="18" charset="0"/>
                <a:ea typeface="ヒラギノ角ゴ Pro W3"/>
                <a:cs typeface="Times New Roman" pitchFamily="18" charset="0"/>
              </a:rPr>
              <a:t> and Aligning the </a:t>
            </a:r>
            <a:r>
              <a:rPr lang="en-US" dirty="0" smtClean="0">
                <a:solidFill>
                  <a:srgbClr val="00467A"/>
                </a:solidFill>
                <a:latin typeface="Sylfaen" pitchFamily="18" charset="0"/>
                <a:ea typeface="ヒラギノ角ゴ Pro W3"/>
                <a:cs typeface="Times New Roman" pitchFamily="18" charset="0"/>
              </a:rPr>
              <a:t>local curriculum is a critical step</a:t>
            </a:r>
            <a:r>
              <a:rPr lang="en-US" baseline="0" dirty="0" smtClean="0">
                <a:solidFill>
                  <a:srgbClr val="00467A"/>
                </a:solidFill>
                <a:latin typeface="Sylfaen" pitchFamily="18" charset="0"/>
                <a:ea typeface="ヒラギノ角ゴ Pro W3"/>
                <a:cs typeface="Times New Roman" pitchFamily="18" charset="0"/>
              </a:rPr>
              <a:t> to provide the BEST resources so that</a:t>
            </a:r>
            <a:r>
              <a:rPr lang="en-US" dirty="0" smtClean="0">
                <a:solidFill>
                  <a:srgbClr val="00467A"/>
                </a:solidFill>
                <a:latin typeface="Sylfaen" pitchFamily="18" charset="0"/>
                <a:ea typeface="ヒラギノ角ゴ Pro W3"/>
                <a:cs typeface="Times New Roman" pitchFamily="18" charset="0"/>
              </a:rPr>
              <a:t> professional learning communities can deeply impact the achievement of your students.</a:t>
            </a:r>
          </a:p>
          <a:p>
            <a:endParaRPr lang="en-US" dirty="0" smtClean="0">
              <a:solidFill>
                <a:srgbClr val="00467A"/>
              </a:solidFill>
              <a:latin typeface="Sylfaen" pitchFamily="18" charset="0"/>
              <a:ea typeface="ヒラギノ角ゴ Pro W3"/>
              <a:cs typeface="Times New Roman" pitchFamily="18" charset="0"/>
            </a:endParaRPr>
          </a:p>
          <a:p>
            <a:endParaRPr lang="en-US" dirty="0" smtClean="0">
              <a:solidFill>
                <a:srgbClr val="00467A"/>
              </a:solidFill>
              <a:latin typeface="Sylfaen" pitchFamily="18" charset="0"/>
              <a:ea typeface="ヒラギノ角ゴ Pro W3"/>
              <a:cs typeface="Times New Roman" pitchFamily="18" charset="0"/>
            </a:endParaRPr>
          </a:p>
          <a:p>
            <a:r>
              <a:rPr lang="en-US" dirty="0" smtClean="0">
                <a:solidFill>
                  <a:srgbClr val="00467A"/>
                </a:solidFill>
                <a:latin typeface="Sylfaen" pitchFamily="18" charset="0"/>
                <a:ea typeface="ヒラギノ角ゴ Pro W3"/>
                <a:cs typeface="Times New Roman" pitchFamily="18" charset="0"/>
              </a:rPr>
              <a:t/>
            </a:r>
            <a:br>
              <a:rPr lang="en-US" dirty="0" smtClean="0">
                <a:solidFill>
                  <a:srgbClr val="00467A"/>
                </a:solidFill>
                <a:latin typeface="Sylfaen" pitchFamily="18" charset="0"/>
                <a:ea typeface="ヒラギノ角ゴ Pro W3"/>
                <a:cs typeface="Times New Roman" pitchFamily="18" charset="0"/>
              </a:rPr>
            </a:br>
            <a:endParaRPr lang="en-US" dirty="0" smtClean="0">
              <a:latin typeface="Arial" pitchFamily="34" charset="0"/>
              <a:ea typeface="ヒラギノ角ゴ Pro W3"/>
            </a:endParaRPr>
          </a:p>
        </p:txBody>
      </p:sp>
      <p:sp>
        <p:nvSpPr>
          <p:cNvPr id="4" name="Slide Number Placeholder 3"/>
          <p:cNvSpPr>
            <a:spLocks noGrp="1"/>
          </p:cNvSpPr>
          <p:nvPr>
            <p:ph type="sldNum" sz="quarter" idx="5"/>
          </p:nvPr>
        </p:nvSpPr>
        <p:spPr/>
        <p:txBody>
          <a:bodyPr/>
          <a:lstStyle/>
          <a:p>
            <a:pPr>
              <a:defRPr/>
            </a:pPr>
            <a:fld id="{37CEB5B9-38AD-4516-A24F-6F6D956BD5AC}" type="slidenum">
              <a:rPr lang="en-US" smtClean="0"/>
              <a:pPr>
                <a:defRPr/>
              </a:pPr>
              <a:t>49</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p:spPr>
        <p:txBody>
          <a:bodyPr/>
          <a:lstStyle/>
          <a:p>
            <a:r>
              <a:rPr lang="en-US" dirty="0" smtClean="0">
                <a:latin typeface="Arial" pitchFamily="34" charset="0"/>
                <a:ea typeface="ヒラギノ角ゴ Pro W3"/>
              </a:rPr>
              <a:t>In order to support the development of local curricula,</a:t>
            </a:r>
            <a:r>
              <a:rPr lang="en-US" baseline="0" dirty="0" smtClean="0">
                <a:latin typeface="Arial" pitchFamily="34" charset="0"/>
                <a:ea typeface="ヒラギノ角ゴ Pro W3"/>
              </a:rPr>
              <a:t> we need to explore these questions at a systems level. In order to do that, we will need to ask some supporting questions for each one.</a:t>
            </a:r>
          </a:p>
          <a:p>
            <a:endParaRPr lang="en-US" baseline="0" dirty="0" smtClean="0">
              <a:latin typeface="Arial" pitchFamily="34" charset="0"/>
              <a:ea typeface="ヒラギノ角ゴ Pro W3"/>
            </a:endParaRPr>
          </a:p>
          <a:p>
            <a:r>
              <a:rPr lang="en-US" baseline="0" dirty="0" smtClean="0">
                <a:latin typeface="Arial" pitchFamily="34" charset="0"/>
                <a:ea typeface="ヒラギノ角ゴ Pro W3"/>
              </a:rPr>
              <a:t>The next four slides are at your table, as colored cards. We will use these cards for a table discussion activity.</a:t>
            </a:r>
          </a:p>
          <a:p>
            <a:endParaRPr lang="en-US" baseline="0" dirty="0" smtClean="0">
              <a:latin typeface="Arial" pitchFamily="34" charset="0"/>
              <a:ea typeface="ヒラギノ角ゴ Pro W3"/>
            </a:endParaRPr>
          </a:p>
          <a:p>
            <a:r>
              <a:rPr lang="en-US" baseline="0" dirty="0" smtClean="0">
                <a:latin typeface="Arial" pitchFamily="34" charset="0"/>
                <a:ea typeface="ヒラギノ角ゴ Pro W3"/>
              </a:rPr>
              <a:t>The cards look like this (Drive quickly through the next 4 slides)</a:t>
            </a:r>
            <a:endParaRPr lang="en-US" dirty="0" smtClean="0">
              <a:latin typeface="Arial" pitchFamily="34" charset="0"/>
              <a:ea typeface="ヒラギノ角ゴ Pro W3"/>
            </a:endParaRPr>
          </a:p>
        </p:txBody>
      </p:sp>
      <p:sp>
        <p:nvSpPr>
          <p:cNvPr id="4" name="Slide Number Placeholder 3"/>
          <p:cNvSpPr>
            <a:spLocks noGrp="1"/>
          </p:cNvSpPr>
          <p:nvPr>
            <p:ph type="sldNum" sz="quarter" idx="5"/>
          </p:nvPr>
        </p:nvSpPr>
        <p:spPr/>
        <p:txBody>
          <a:bodyPr/>
          <a:lstStyle/>
          <a:p>
            <a:pPr>
              <a:defRPr/>
            </a:pPr>
            <a:fld id="{37CEB5B9-38AD-4516-A24F-6F6D956BD5AC}" type="slidenum">
              <a:rPr lang="en-US" smtClean="0"/>
              <a:pPr>
                <a:defRPr/>
              </a:pPr>
              <a:t>50</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sz="1200" b="0" dirty="0" smtClean="0">
                <a:latin typeface="Sylfaen" pitchFamily="18" charset="0"/>
              </a:rPr>
              <a:t>Curriculum learning tasks need to be clearly stated</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smtClean="0">
                <a:latin typeface="Sylfaen" pitchFamily="18" charset="0"/>
              </a:rPr>
              <a:t>Think about how the </a:t>
            </a:r>
            <a:r>
              <a:rPr lang="en-US" sz="1200" b="0" dirty="0" err="1" smtClean="0">
                <a:latin typeface="Sylfaen" pitchFamily="18" charset="0"/>
              </a:rPr>
              <a:t>DuFour</a:t>
            </a:r>
            <a:r>
              <a:rPr lang="en-US" sz="1200" b="0" dirty="0" smtClean="0">
                <a:latin typeface="Sylfaen" pitchFamily="18" charset="0"/>
              </a:rPr>
              <a:t> question on this slide connects to the work that needs to be done back in your district.</a:t>
            </a:r>
          </a:p>
          <a:p>
            <a:endParaRPr lang="en-US" sz="1200" b="1" dirty="0" smtClean="0">
              <a:latin typeface="Sylfaen" pitchFamily="18" charset="0"/>
            </a:endParaRPr>
          </a:p>
          <a:p>
            <a:r>
              <a:rPr lang="en-US" sz="1200" b="1" dirty="0" smtClean="0">
                <a:latin typeface="Sylfaen" pitchFamily="18" charset="0"/>
              </a:rPr>
              <a:t>Activity:</a:t>
            </a:r>
          </a:p>
          <a:p>
            <a:endParaRPr lang="en-US" sz="1200" b="1" dirty="0" smtClean="0">
              <a:latin typeface="Sylfaen" pitchFamily="18" charset="0"/>
            </a:endParaRPr>
          </a:p>
          <a:p>
            <a:pPr marL="514350" indent="-514350">
              <a:buFont typeface="+mj-lt"/>
              <a:buAutoNum type="arabicPeriod"/>
            </a:pPr>
            <a:r>
              <a:rPr lang="en-US" sz="1200" b="0" dirty="0" smtClean="0">
                <a:latin typeface="Sylfaen" pitchFamily="18" charset="0"/>
              </a:rPr>
              <a:t>Each</a:t>
            </a:r>
            <a:r>
              <a:rPr lang="en-US" sz="1200" b="0" baseline="0" dirty="0" smtClean="0">
                <a:latin typeface="Sylfaen" pitchFamily="18" charset="0"/>
              </a:rPr>
              <a:t> 10-person table at Grove Park counts off 1-4.  </a:t>
            </a:r>
          </a:p>
          <a:p>
            <a:pPr marL="971550" lvl="1" indent="-514350">
              <a:buFont typeface="+mj-lt"/>
              <a:buAutoNum type="alphaLcPeriod"/>
            </a:pPr>
            <a:r>
              <a:rPr lang="en-US" sz="1200" b="0" baseline="0" dirty="0" smtClean="0">
                <a:latin typeface="Sylfaen" pitchFamily="18" charset="0"/>
              </a:rPr>
              <a:t>One’s take question 1-</a:t>
            </a:r>
            <a:r>
              <a:rPr lang="en-US" sz="1200" b="1" dirty="0" smtClean="0">
                <a:solidFill>
                  <a:srgbClr val="00467A"/>
                </a:solidFill>
                <a:cs typeface="Arial" charset="0"/>
              </a:rPr>
              <a:t> What do we want students to learn?</a:t>
            </a:r>
          </a:p>
          <a:p>
            <a:pPr marL="971550" lvl="1" indent="-514350">
              <a:buFont typeface="+mj-lt"/>
              <a:buAutoNum type="alphaLcPeriod"/>
            </a:pPr>
            <a:r>
              <a:rPr lang="en-US" sz="1200" b="0" baseline="0" dirty="0" smtClean="0">
                <a:latin typeface="Sylfaen" pitchFamily="18" charset="0"/>
              </a:rPr>
              <a:t>Two’s take Question 2- </a:t>
            </a:r>
            <a:r>
              <a:rPr lang="en-US" sz="1200" b="1" dirty="0" smtClean="0">
                <a:solidFill>
                  <a:srgbClr val="00467A"/>
                </a:solidFill>
                <a:cs typeface="Arial" charset="0"/>
              </a:rPr>
              <a:t>How will we know when they have learned it?</a:t>
            </a:r>
          </a:p>
          <a:p>
            <a:pPr marL="971550" lvl="1" indent="-514350">
              <a:buFont typeface="+mj-lt"/>
              <a:buAutoNum type="alphaLcPeriod"/>
            </a:pPr>
            <a:r>
              <a:rPr lang="en-US" sz="1200" b="0" baseline="0" dirty="0" smtClean="0">
                <a:latin typeface="Sylfaen" pitchFamily="18" charset="0"/>
              </a:rPr>
              <a:t>Three’s take Question 3- </a:t>
            </a:r>
            <a:r>
              <a:rPr lang="en-US" sz="1200" b="1" baseline="0" dirty="0" smtClean="0">
                <a:latin typeface="Sylfaen" pitchFamily="18" charset="0"/>
              </a:rPr>
              <a:t>How</a:t>
            </a:r>
            <a:r>
              <a:rPr lang="en-US" sz="1200" b="0" baseline="0" dirty="0" smtClean="0">
                <a:latin typeface="Sylfaen" pitchFamily="18" charset="0"/>
              </a:rPr>
              <a:t> </a:t>
            </a:r>
            <a:r>
              <a:rPr lang="en-US" sz="1200" b="1" dirty="0" smtClean="0">
                <a:solidFill>
                  <a:srgbClr val="00467A"/>
                </a:solidFill>
                <a:cs typeface="Arial" charset="0"/>
              </a:rPr>
              <a:t>will we respond when they don’t learn it?</a:t>
            </a:r>
          </a:p>
          <a:p>
            <a:pPr marL="971550" lvl="1" indent="-514350">
              <a:buFont typeface="+mj-lt"/>
              <a:buAutoNum type="alphaLcPeriod"/>
            </a:pPr>
            <a:r>
              <a:rPr lang="en-US" sz="1200" b="0" baseline="0" dirty="0" smtClean="0">
                <a:latin typeface="Sylfaen" pitchFamily="18" charset="0"/>
              </a:rPr>
              <a:t>Four’s take Question 4- </a:t>
            </a:r>
            <a:r>
              <a:rPr lang="en-US" sz="1200" b="1" dirty="0" smtClean="0">
                <a:solidFill>
                  <a:srgbClr val="00467A"/>
                </a:solidFill>
                <a:cs typeface="Arial" charset="0"/>
              </a:rPr>
              <a:t>How will we respond when they already know it?</a:t>
            </a:r>
          </a:p>
          <a:p>
            <a:r>
              <a:rPr lang="en-US" sz="1200" b="1" baseline="0" dirty="0" smtClean="0">
                <a:latin typeface="Sylfaen" pitchFamily="18" charset="0"/>
              </a:rPr>
              <a:t>Jigsaw</a:t>
            </a:r>
          </a:p>
          <a:p>
            <a:r>
              <a:rPr lang="en-US" sz="1200" b="0" baseline="0" dirty="0" smtClean="0">
                <a:latin typeface="Sylfaen" pitchFamily="18" charset="0"/>
              </a:rPr>
              <a:t>At you table</a:t>
            </a:r>
          </a:p>
          <a:p>
            <a:r>
              <a:rPr lang="en-US" sz="1200" b="0" baseline="0" dirty="0" smtClean="0">
                <a:latin typeface="Sylfaen" pitchFamily="18" charset="0"/>
              </a:rPr>
              <a:t>Count off 1-4</a:t>
            </a:r>
          </a:p>
          <a:p>
            <a:r>
              <a:rPr lang="en-US" sz="1200" b="0" baseline="0" dirty="0" smtClean="0">
                <a:latin typeface="Sylfaen" pitchFamily="18" charset="0"/>
              </a:rPr>
              <a:t>Get together by number</a:t>
            </a:r>
          </a:p>
          <a:p>
            <a:endParaRPr lang="en-US" sz="1200" b="0" baseline="0" dirty="0" smtClean="0">
              <a:latin typeface="Sylfaen" pitchFamily="18" charset="0"/>
            </a:endParaRPr>
          </a:p>
          <a:p>
            <a:r>
              <a:rPr lang="en-US" sz="1200" b="0" baseline="0" dirty="0" smtClean="0">
                <a:latin typeface="Sylfaen" pitchFamily="18" charset="0"/>
              </a:rPr>
              <a:t>Each pair/trio:</a:t>
            </a:r>
          </a:p>
          <a:p>
            <a:r>
              <a:rPr lang="en-US" sz="1200" b="0" baseline="0" dirty="0" smtClean="0">
                <a:latin typeface="Sylfaen" pitchFamily="18" charset="0"/>
              </a:rPr>
              <a:t>Take one colored card</a:t>
            </a:r>
          </a:p>
          <a:p>
            <a:pPr>
              <a:buFont typeface="Arial" pitchFamily="34" charset="0"/>
              <a:buNone/>
            </a:pPr>
            <a:r>
              <a:rPr lang="en-US" sz="1200" b="0" baseline="0" dirty="0" smtClean="0">
                <a:latin typeface="Sylfaen" pitchFamily="18" charset="0"/>
              </a:rPr>
              <a:t>Answer the questions on your card </a:t>
            </a:r>
          </a:p>
          <a:p>
            <a:pPr>
              <a:buFont typeface="Arial" pitchFamily="34" charset="0"/>
              <a:buNone/>
            </a:pPr>
            <a:r>
              <a:rPr lang="en-US" sz="1200" b="0" baseline="0" dirty="0" smtClean="0">
                <a:latin typeface="Sylfaen" pitchFamily="18" charset="0"/>
              </a:rPr>
              <a:t>Discuss and record (be prepared to share back with your table)</a:t>
            </a:r>
          </a:p>
          <a:p>
            <a:pPr>
              <a:buFont typeface="Arial" pitchFamily="34" charset="0"/>
              <a:buNone/>
            </a:pPr>
            <a:endParaRPr lang="en-US" sz="1200" b="0" baseline="0" dirty="0" smtClean="0">
              <a:latin typeface="Sylfaen" pitchFamily="18" charset="0"/>
            </a:endParaRPr>
          </a:p>
          <a:p>
            <a:pPr>
              <a:buFont typeface="Arial" pitchFamily="34" charset="0"/>
              <a:buNone/>
            </a:pPr>
            <a:r>
              <a:rPr lang="en-US" sz="1200" b="0" baseline="0" dirty="0" smtClean="0">
                <a:latin typeface="Sylfaen" pitchFamily="18" charset="0"/>
              </a:rPr>
              <a:t>Return to whole table discussion</a:t>
            </a:r>
          </a:p>
          <a:p>
            <a:pPr>
              <a:buFont typeface="Arial" pitchFamily="34" charset="0"/>
              <a:buNone/>
            </a:pPr>
            <a:r>
              <a:rPr lang="en-US" sz="1200" b="0" baseline="0" dirty="0" smtClean="0">
                <a:latin typeface="Sylfaen" pitchFamily="18" charset="0"/>
              </a:rPr>
              <a:t>Share your results</a:t>
            </a:r>
          </a:p>
          <a:p>
            <a:pPr>
              <a:buFont typeface="Arial" pitchFamily="34" charset="0"/>
              <a:buNone/>
            </a:pPr>
            <a:r>
              <a:rPr lang="en-US" sz="1200" b="0" baseline="0" dirty="0" smtClean="0">
                <a:latin typeface="Sylfaen" pitchFamily="18" charset="0"/>
              </a:rPr>
              <a:t>Identify the most urgent issue that emerges at your table (what do we need to work on REALLY soon)</a:t>
            </a:r>
          </a:p>
          <a:p>
            <a:endParaRPr lang="en-US" sz="1200" b="1" dirty="0" smtClean="0">
              <a:latin typeface="Sylfaen" pitchFamily="18" charset="0"/>
            </a:endParaRPr>
          </a:p>
          <a:p>
            <a:r>
              <a:rPr lang="en-US" sz="1200" b="0" u="sng" dirty="0" smtClean="0">
                <a:latin typeface="Sylfaen" pitchFamily="18" charset="0"/>
              </a:rPr>
              <a:t>The reflection portion of our implementation</a:t>
            </a:r>
            <a:r>
              <a:rPr lang="en-US" sz="1200" b="0" u="sng" baseline="0" dirty="0" smtClean="0">
                <a:latin typeface="Sylfaen" pitchFamily="18" charset="0"/>
              </a:rPr>
              <a:t> tool could be an anchor task document</a:t>
            </a:r>
          </a:p>
          <a:p>
            <a:endParaRPr lang="en-US" sz="1200" b="0" u="sng" baseline="0" dirty="0" smtClean="0">
              <a:latin typeface="Sylfaen" pitchFamily="18" charset="0"/>
            </a:endParaRPr>
          </a:p>
          <a:p>
            <a:r>
              <a:rPr lang="en-US" sz="1200" b="0" u="none" baseline="0" dirty="0" smtClean="0">
                <a:latin typeface="Sylfaen" pitchFamily="18" charset="0"/>
              </a:rPr>
              <a:t>The priority is to think about the question at the top of the slide, then ask:</a:t>
            </a:r>
            <a:endParaRPr lang="en-US" sz="1200" b="0" u="none" dirty="0" smtClean="0">
              <a:latin typeface="Sylfaen" pitchFamily="18" charset="0"/>
            </a:endParaRPr>
          </a:p>
          <a:p>
            <a:pPr>
              <a:buFont typeface="Arial" pitchFamily="34" charset="0"/>
              <a:buChar char="•"/>
            </a:pPr>
            <a:r>
              <a:rPr lang="en-US" sz="1200" kern="1200" dirty="0" smtClean="0">
                <a:solidFill>
                  <a:schemeClr val="tx1"/>
                </a:solidFill>
                <a:latin typeface="Arial" charset="0"/>
                <a:ea typeface="ヒラギノ角ゴ Pro W3" pitchFamily="1" charset="-128"/>
                <a:cs typeface="ヒラギノ角ゴ Pro W3"/>
              </a:rPr>
              <a:t>What do you have?</a:t>
            </a:r>
          </a:p>
          <a:p>
            <a:pPr>
              <a:buFont typeface="Arial" pitchFamily="34" charset="0"/>
              <a:buChar char="•"/>
            </a:pPr>
            <a:r>
              <a:rPr lang="en-US" sz="1200" kern="1200" dirty="0" smtClean="0">
                <a:solidFill>
                  <a:schemeClr val="tx1"/>
                </a:solidFill>
                <a:latin typeface="Arial" charset="0"/>
                <a:ea typeface="ヒラギノ角ゴ Pro W3" pitchFamily="1" charset="-128"/>
                <a:cs typeface="ヒラギノ角ゴ Pro W3"/>
              </a:rPr>
              <a:t>What do you need?</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Arial" charset="0"/>
                <a:ea typeface="ヒラギノ角ゴ Pro W3" pitchFamily="1" charset="-128"/>
                <a:cs typeface="ヒラギノ角ゴ Pro W3"/>
              </a:rPr>
              <a:t>What Professional Development is needed to support this?</a:t>
            </a:r>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51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mtClean="0">
                <a:latin typeface="Arial" pitchFamily="34" charset="0"/>
                <a:ea typeface="ヒラギノ角ゴ Pro W3"/>
              </a:rPr>
              <a:t>Curriculum is everything that is utilized to get from standards to student achievement.</a:t>
            </a:r>
          </a:p>
          <a:p>
            <a:r>
              <a:rPr lang="en-US" smtClean="0">
                <a:latin typeface="Arial" pitchFamily="34" charset="0"/>
                <a:ea typeface="ヒラギノ角ゴ Pro W3"/>
              </a:rPr>
              <a:t> </a:t>
            </a:r>
          </a:p>
          <a:p>
            <a:r>
              <a:rPr lang="en-US" smtClean="0">
                <a:latin typeface="Arial" pitchFamily="34" charset="0"/>
                <a:ea typeface="ヒラギノ角ゴ Pro W3"/>
              </a:rPr>
              <a:t>Our work over the next two days is designed to bridge in this area.</a:t>
            </a:r>
          </a:p>
          <a:p>
            <a:endParaRPr lang="en-US" smtClean="0">
              <a:latin typeface="Arial" pitchFamily="34" charset="0"/>
              <a:ea typeface="ヒラギノ角ゴ Pro W3"/>
            </a:endParaRPr>
          </a:p>
          <a:p>
            <a:r>
              <a:rPr lang="en-US" smtClean="0">
                <a:latin typeface="Arial" pitchFamily="34" charset="0"/>
                <a:ea typeface="ヒラギノ角ゴ Pro W3"/>
              </a:rPr>
              <a:t>We have a great deal of work to do, but it doesn’t end after these two days…</a:t>
            </a:r>
          </a:p>
        </p:txBody>
      </p:sp>
      <p:sp>
        <p:nvSpPr>
          <p:cNvPr id="4" name="Slide Number Placeholder 3"/>
          <p:cNvSpPr>
            <a:spLocks noGrp="1"/>
          </p:cNvSpPr>
          <p:nvPr>
            <p:ph type="sldNum" sz="quarter" idx="5"/>
          </p:nvPr>
        </p:nvSpPr>
        <p:spPr/>
        <p:txBody>
          <a:bodyPr/>
          <a:lstStyle/>
          <a:p>
            <a:pPr>
              <a:defRPr/>
            </a:pPr>
            <a:fld id="{AF1AFD99-CB23-4A1F-9895-485463E9D131}" type="slidenum">
              <a:rPr lang="en-US" smtClean="0"/>
              <a:pPr>
                <a:defRPr/>
              </a:pPr>
              <a:t>6</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sz="1200" b="1" dirty="0" smtClean="0">
                <a:latin typeface="Sylfaen" pitchFamily="18" charset="0"/>
              </a:rPr>
              <a:t>There needs to be a plan to assess all content areas</a:t>
            </a:r>
          </a:p>
          <a:p>
            <a:endParaRPr lang="en-US" sz="1200" b="1" dirty="0" smtClean="0">
              <a:latin typeface="Sylfae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latin typeface="Sylfaen" pitchFamily="18" charset="0"/>
              </a:rPr>
              <a:t>Think about how the </a:t>
            </a:r>
            <a:r>
              <a:rPr lang="en-US" sz="1200" b="1" dirty="0" err="1" smtClean="0">
                <a:latin typeface="Sylfaen" pitchFamily="18" charset="0"/>
              </a:rPr>
              <a:t>DuFour</a:t>
            </a:r>
            <a:r>
              <a:rPr lang="en-US" sz="1200" b="1" dirty="0" smtClean="0">
                <a:latin typeface="Sylfaen" pitchFamily="18" charset="0"/>
              </a:rPr>
              <a:t> question on this slide connects to the work that needs to be done back in your district.</a:t>
            </a:r>
          </a:p>
          <a:p>
            <a:endParaRPr lang="en-US" sz="1200" b="1" dirty="0" smtClean="0">
              <a:latin typeface="Sylfaen" pitchFamily="18" charset="0"/>
            </a:endParaRPr>
          </a:p>
          <a:p>
            <a:endParaRPr lang="en-US" sz="1200" b="1" dirty="0" smtClean="0">
              <a:latin typeface="Sylfaen" pitchFamily="18" charset="0"/>
            </a:endParaRPr>
          </a:p>
          <a:p>
            <a:r>
              <a:rPr lang="en-US" sz="1200" b="1" dirty="0" smtClean="0">
                <a:solidFill>
                  <a:srgbClr val="FF0000"/>
                </a:solidFill>
                <a:latin typeface="Sylfaen" pitchFamily="18" charset="0"/>
              </a:rPr>
              <a:t>[Planning Note to Joyce]</a:t>
            </a:r>
          </a:p>
          <a:p>
            <a:endParaRPr lang="en-US" sz="1200" b="1" dirty="0" smtClean="0">
              <a:latin typeface="Sylfaen" pitchFamily="18" charset="0"/>
            </a:endParaRPr>
          </a:p>
          <a:p>
            <a:r>
              <a:rPr lang="en-US" sz="1200" b="0" u="sng" dirty="0" smtClean="0">
                <a:latin typeface="Sylfaen" pitchFamily="18" charset="0"/>
              </a:rPr>
              <a:t>The reflection portion of our implementation</a:t>
            </a:r>
            <a:r>
              <a:rPr lang="en-US" sz="1200" b="0" u="sng" baseline="0" dirty="0" smtClean="0">
                <a:latin typeface="Sylfaen" pitchFamily="18" charset="0"/>
              </a:rPr>
              <a:t> tool could be an anchor task document</a:t>
            </a:r>
          </a:p>
          <a:p>
            <a:endParaRPr lang="en-US" sz="1200" b="0" u="sng" baseline="0" dirty="0" smtClean="0">
              <a:latin typeface="Sylfaen" pitchFamily="18" charset="0"/>
            </a:endParaRPr>
          </a:p>
          <a:p>
            <a:r>
              <a:rPr lang="en-US" sz="1200" b="0" u="none" baseline="0" dirty="0" smtClean="0">
                <a:latin typeface="Sylfaen" pitchFamily="18" charset="0"/>
              </a:rPr>
              <a:t>The priority is to think about the question at the top of the slide, then ask:</a:t>
            </a:r>
            <a:endParaRPr lang="en-US" sz="1200" b="0" u="none" dirty="0" smtClean="0">
              <a:latin typeface="Sylfaen" pitchFamily="18" charset="0"/>
            </a:endParaRPr>
          </a:p>
          <a:p>
            <a:pPr>
              <a:buFont typeface="Arial" pitchFamily="34" charset="0"/>
              <a:buChar char="•"/>
            </a:pPr>
            <a:r>
              <a:rPr lang="en-US" sz="1200" kern="1200" dirty="0" smtClean="0">
                <a:solidFill>
                  <a:schemeClr val="tx1"/>
                </a:solidFill>
                <a:latin typeface="Arial" charset="0"/>
                <a:ea typeface="ヒラギノ角ゴ Pro W3" pitchFamily="1" charset="-128"/>
                <a:cs typeface="ヒラギノ角ゴ Pro W3"/>
              </a:rPr>
              <a:t>What do you have?</a:t>
            </a:r>
          </a:p>
          <a:p>
            <a:pPr>
              <a:buFont typeface="Arial" pitchFamily="34" charset="0"/>
              <a:buChar char="•"/>
            </a:pPr>
            <a:r>
              <a:rPr lang="en-US" sz="1200" kern="1200" dirty="0" smtClean="0">
                <a:solidFill>
                  <a:schemeClr val="tx1"/>
                </a:solidFill>
                <a:latin typeface="Arial" charset="0"/>
                <a:ea typeface="ヒラギノ角ゴ Pro W3" pitchFamily="1" charset="-128"/>
                <a:cs typeface="ヒラギノ角ゴ Pro W3"/>
              </a:rPr>
              <a:t>What do you need?</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Arial" charset="0"/>
                <a:ea typeface="ヒラギノ角ゴ Pro W3" pitchFamily="1" charset="-128"/>
                <a:cs typeface="ヒラギノ角ゴ Pro W3"/>
              </a:rPr>
              <a:t>What Professional Development is needed to support this?</a:t>
            </a:r>
          </a:p>
          <a:p>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52</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sz="1200" b="1" dirty="0" smtClean="0">
                <a:latin typeface="Sylfaen" pitchFamily="18" charset="0"/>
              </a:rPr>
              <a:t>Achievement gaps need to be strategically and methodically addressed</a:t>
            </a:r>
          </a:p>
          <a:p>
            <a:endParaRPr lang="en-US" sz="1200" b="1" dirty="0" smtClean="0">
              <a:latin typeface="Sylfae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latin typeface="Sylfaen" pitchFamily="18" charset="0"/>
              </a:rPr>
              <a:t>Think about how the </a:t>
            </a:r>
            <a:r>
              <a:rPr lang="en-US" sz="1200" b="1" dirty="0" err="1" smtClean="0">
                <a:latin typeface="Sylfaen" pitchFamily="18" charset="0"/>
              </a:rPr>
              <a:t>DuFour</a:t>
            </a:r>
            <a:r>
              <a:rPr lang="en-US" sz="1200" b="1" dirty="0" smtClean="0">
                <a:latin typeface="Sylfaen" pitchFamily="18" charset="0"/>
              </a:rPr>
              <a:t> question on this slide connects to the work that needs to be done back in your district.</a:t>
            </a:r>
          </a:p>
          <a:p>
            <a:endParaRPr lang="en-US" sz="1200" b="1" dirty="0" smtClean="0">
              <a:latin typeface="Sylfaen" pitchFamily="18" charset="0"/>
            </a:endParaRPr>
          </a:p>
          <a:p>
            <a:endParaRPr lang="en-US" sz="1200" b="1" dirty="0" smtClean="0">
              <a:latin typeface="Sylfaen" pitchFamily="18" charset="0"/>
            </a:endParaRPr>
          </a:p>
          <a:p>
            <a:r>
              <a:rPr lang="en-US" sz="1200" b="1" dirty="0" smtClean="0">
                <a:solidFill>
                  <a:srgbClr val="FF0000"/>
                </a:solidFill>
                <a:latin typeface="Sylfaen" pitchFamily="18" charset="0"/>
              </a:rPr>
              <a:t>[Planning Note to Joyce]</a:t>
            </a:r>
          </a:p>
          <a:p>
            <a:endParaRPr lang="en-US" sz="1200" b="1" dirty="0" smtClean="0">
              <a:latin typeface="Sylfaen" pitchFamily="18" charset="0"/>
            </a:endParaRPr>
          </a:p>
          <a:p>
            <a:r>
              <a:rPr lang="en-US" sz="1200" b="0" u="sng" dirty="0" smtClean="0">
                <a:latin typeface="Sylfaen" pitchFamily="18" charset="0"/>
              </a:rPr>
              <a:t>The reflection portion of our implementation</a:t>
            </a:r>
            <a:r>
              <a:rPr lang="en-US" sz="1200" b="0" u="sng" baseline="0" dirty="0" smtClean="0">
                <a:latin typeface="Sylfaen" pitchFamily="18" charset="0"/>
              </a:rPr>
              <a:t> tool could be an anchor task document</a:t>
            </a:r>
          </a:p>
          <a:p>
            <a:endParaRPr lang="en-US" sz="1200" b="0" u="sng" baseline="0" dirty="0" smtClean="0">
              <a:latin typeface="Sylfaen" pitchFamily="18" charset="0"/>
            </a:endParaRPr>
          </a:p>
          <a:p>
            <a:r>
              <a:rPr lang="en-US" sz="1200" b="0" u="none" baseline="0" dirty="0" smtClean="0">
                <a:latin typeface="Sylfaen" pitchFamily="18" charset="0"/>
              </a:rPr>
              <a:t>The priority is to think about the question at the top of the slide, then ask:</a:t>
            </a:r>
            <a:endParaRPr lang="en-US" sz="1200" b="0" u="none" dirty="0" smtClean="0">
              <a:latin typeface="Sylfaen" pitchFamily="18" charset="0"/>
            </a:endParaRPr>
          </a:p>
          <a:p>
            <a:pPr>
              <a:buFont typeface="Arial" pitchFamily="34" charset="0"/>
              <a:buChar char="•"/>
            </a:pPr>
            <a:r>
              <a:rPr lang="en-US" sz="1200" kern="1200" dirty="0" smtClean="0">
                <a:solidFill>
                  <a:schemeClr val="tx1"/>
                </a:solidFill>
                <a:latin typeface="Arial" charset="0"/>
                <a:ea typeface="ヒラギノ角ゴ Pro W3" pitchFamily="1" charset="-128"/>
                <a:cs typeface="ヒラギノ角ゴ Pro W3"/>
              </a:rPr>
              <a:t>What do you have?</a:t>
            </a:r>
          </a:p>
          <a:p>
            <a:pPr>
              <a:buFont typeface="Arial" pitchFamily="34" charset="0"/>
              <a:buChar char="•"/>
            </a:pPr>
            <a:r>
              <a:rPr lang="en-US" sz="1200" kern="1200" dirty="0" smtClean="0">
                <a:solidFill>
                  <a:schemeClr val="tx1"/>
                </a:solidFill>
                <a:latin typeface="Arial" charset="0"/>
                <a:ea typeface="ヒラギノ角ゴ Pro W3" pitchFamily="1" charset="-128"/>
                <a:cs typeface="ヒラギノ角ゴ Pro W3"/>
              </a:rPr>
              <a:t>What do you need?</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Arial" charset="0"/>
                <a:ea typeface="ヒラギノ角ゴ Pro W3" pitchFamily="1" charset="-128"/>
                <a:cs typeface="ヒラギノ角ゴ Pro W3"/>
              </a:rPr>
              <a:t>What Professional Development is needed to support this?</a:t>
            </a:r>
          </a:p>
          <a:p>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53</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sz="1200" b="1" dirty="0" smtClean="0">
                <a:latin typeface="Sylfaen" pitchFamily="18" charset="0"/>
              </a:rPr>
              <a:t>Cognitive complexity and rigor should be expected and supported</a:t>
            </a:r>
          </a:p>
          <a:p>
            <a:endParaRPr lang="en-US" sz="1200" b="1" dirty="0" smtClean="0">
              <a:latin typeface="Sylfae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latin typeface="Sylfaen" pitchFamily="18" charset="0"/>
              </a:rPr>
              <a:t>Think about how the </a:t>
            </a:r>
            <a:r>
              <a:rPr lang="en-US" sz="1200" b="1" dirty="0" err="1" smtClean="0">
                <a:latin typeface="Sylfaen" pitchFamily="18" charset="0"/>
              </a:rPr>
              <a:t>DuFour</a:t>
            </a:r>
            <a:r>
              <a:rPr lang="en-US" sz="1200" b="1" dirty="0" smtClean="0">
                <a:latin typeface="Sylfaen" pitchFamily="18" charset="0"/>
              </a:rPr>
              <a:t> question on this slide connects to the work that needs to be done back in your district.</a:t>
            </a:r>
          </a:p>
          <a:p>
            <a:endParaRPr lang="en-US" sz="1200" b="1" dirty="0" smtClean="0">
              <a:latin typeface="Sylfaen" pitchFamily="18" charset="0"/>
            </a:endParaRPr>
          </a:p>
          <a:p>
            <a:endParaRPr lang="en-US" sz="1200" b="1" dirty="0" smtClean="0">
              <a:latin typeface="Sylfaen" pitchFamily="18" charset="0"/>
            </a:endParaRPr>
          </a:p>
          <a:p>
            <a:r>
              <a:rPr lang="en-US" sz="1200" b="1" dirty="0" smtClean="0">
                <a:solidFill>
                  <a:srgbClr val="FF0000"/>
                </a:solidFill>
                <a:latin typeface="Sylfaen" pitchFamily="18" charset="0"/>
              </a:rPr>
              <a:t>[Planning Note to Joyce]</a:t>
            </a:r>
          </a:p>
          <a:p>
            <a:endParaRPr lang="en-US" sz="1200" b="1" dirty="0" smtClean="0">
              <a:latin typeface="Sylfaen" pitchFamily="18" charset="0"/>
            </a:endParaRPr>
          </a:p>
          <a:p>
            <a:r>
              <a:rPr lang="en-US" sz="1200" b="0" u="sng" dirty="0" smtClean="0">
                <a:latin typeface="Sylfaen" pitchFamily="18" charset="0"/>
              </a:rPr>
              <a:t>The reflection portion of our implementation</a:t>
            </a:r>
            <a:r>
              <a:rPr lang="en-US" sz="1200" b="0" u="sng" baseline="0" dirty="0" smtClean="0">
                <a:latin typeface="Sylfaen" pitchFamily="18" charset="0"/>
              </a:rPr>
              <a:t> tool could be an anchor task document</a:t>
            </a:r>
          </a:p>
          <a:p>
            <a:endParaRPr lang="en-US" sz="1200" b="0" u="sng" baseline="0" dirty="0" smtClean="0">
              <a:latin typeface="Sylfaen" pitchFamily="18" charset="0"/>
            </a:endParaRPr>
          </a:p>
          <a:p>
            <a:r>
              <a:rPr lang="en-US" sz="1200" b="0" u="none" baseline="0" dirty="0" smtClean="0">
                <a:latin typeface="Sylfaen" pitchFamily="18" charset="0"/>
              </a:rPr>
              <a:t>The priority is to think about the question at the top of the slide, then ask:</a:t>
            </a:r>
            <a:endParaRPr lang="en-US" sz="1200" b="0" u="none" dirty="0" smtClean="0">
              <a:latin typeface="Sylfaen" pitchFamily="18" charset="0"/>
            </a:endParaRPr>
          </a:p>
          <a:p>
            <a:pPr>
              <a:buFont typeface="Arial" pitchFamily="34" charset="0"/>
              <a:buChar char="•"/>
            </a:pPr>
            <a:r>
              <a:rPr lang="en-US" sz="1200" kern="1200" dirty="0" smtClean="0">
                <a:solidFill>
                  <a:schemeClr val="tx1"/>
                </a:solidFill>
                <a:latin typeface="Arial" charset="0"/>
                <a:ea typeface="ヒラギノ角ゴ Pro W3" pitchFamily="1" charset="-128"/>
                <a:cs typeface="ヒラギノ角ゴ Pro W3"/>
              </a:rPr>
              <a:t>What do you have?</a:t>
            </a:r>
          </a:p>
          <a:p>
            <a:pPr>
              <a:buFont typeface="Arial" pitchFamily="34" charset="0"/>
              <a:buChar char="•"/>
            </a:pPr>
            <a:r>
              <a:rPr lang="en-US" sz="1200" kern="1200" dirty="0" smtClean="0">
                <a:solidFill>
                  <a:schemeClr val="tx1"/>
                </a:solidFill>
                <a:latin typeface="Arial" charset="0"/>
                <a:ea typeface="ヒラギノ角ゴ Pro W3" pitchFamily="1" charset="-128"/>
                <a:cs typeface="ヒラギノ角ゴ Pro W3"/>
              </a:rPr>
              <a:t>What do you need?</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Arial" charset="0"/>
                <a:ea typeface="ヒラギノ角ゴ Pro W3" pitchFamily="1" charset="-128"/>
                <a:cs typeface="ヒラギノ角ゴ Pro W3"/>
              </a:rPr>
              <a:t>What Professional Development is needed to support this?</a:t>
            </a:r>
            <a:endParaRPr lang="en-US" sz="1200" kern="1200" smtClean="0">
              <a:solidFill>
                <a:schemeClr val="tx1"/>
              </a:solidFill>
              <a:latin typeface="Arial" charset="0"/>
              <a:ea typeface="ヒラギノ角ゴ Pro W3" pitchFamily="1" charset="-128"/>
              <a:cs typeface="ヒラギノ角ゴ Pro W3"/>
            </a:endParaRPr>
          </a:p>
          <a:p>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54</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Circulate, Monitor, Support teams as they work</a:t>
            </a:r>
            <a:endParaRPr lang="en-US" dirty="0"/>
          </a:p>
        </p:txBody>
      </p:sp>
      <p:sp>
        <p:nvSpPr>
          <p:cNvPr id="4" name="Slide Number Placeholder 3"/>
          <p:cNvSpPr>
            <a:spLocks noGrp="1"/>
          </p:cNvSpPr>
          <p:nvPr>
            <p:ph type="sldNum" sz="quarter" idx="10"/>
          </p:nvPr>
        </p:nvSpPr>
        <p:spPr/>
        <p:txBody>
          <a:bodyPr/>
          <a:lstStyle/>
          <a:p>
            <a:pPr>
              <a:defRPr/>
            </a:pPr>
            <a:fld id="{FD3B3F3E-F5E0-4DE6-83CF-95882685A310}" type="slidenum">
              <a:rPr lang="en-US" smtClean="0"/>
              <a:pPr>
                <a:defRPr/>
              </a:pPr>
              <a:t>55</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would you set as a priority for your district to support/improve</a:t>
            </a:r>
            <a:r>
              <a:rPr lang="en-US" baseline="0" dirty="0" smtClean="0"/>
              <a:t> the work of PLCs in your district?</a:t>
            </a:r>
          </a:p>
          <a:p>
            <a:endParaRPr lang="en-US" baseline="0" dirty="0" smtClean="0"/>
          </a:p>
          <a:p>
            <a:r>
              <a:rPr lang="en-US" baseline="0" dirty="0" smtClean="0"/>
              <a:t>Popcorn share</a:t>
            </a:r>
            <a:endParaRPr lang="en-US" dirty="0"/>
          </a:p>
        </p:txBody>
      </p:sp>
      <p:sp>
        <p:nvSpPr>
          <p:cNvPr id="4" name="Slide Number Placeholder 3"/>
          <p:cNvSpPr>
            <a:spLocks noGrp="1"/>
          </p:cNvSpPr>
          <p:nvPr>
            <p:ph type="sldNum" sz="quarter" idx="10"/>
          </p:nvPr>
        </p:nvSpPr>
        <p:spPr/>
        <p:txBody>
          <a:bodyPr/>
          <a:lstStyle/>
          <a:p>
            <a:pPr>
              <a:defRPr/>
            </a:pPr>
            <a:fld id="{FD3B3F3E-F5E0-4DE6-83CF-95882685A310}" type="slidenum">
              <a:rPr lang="en-US" smtClean="0"/>
              <a:pPr>
                <a:defRPr/>
              </a:pPr>
              <a:t>56</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113667" name="Notes Placeholder 2"/>
          <p:cNvSpPr>
            <a:spLocks noGrp="1"/>
          </p:cNvSpPr>
          <p:nvPr>
            <p:ph type="body" idx="1"/>
          </p:nvPr>
        </p:nvSpPr>
        <p:spPr>
          <a:noFill/>
          <a:ln/>
        </p:spPr>
        <p:txBody>
          <a:bodyPr/>
          <a:lstStyle/>
          <a:p>
            <a:r>
              <a:rPr lang="en-US" dirty="0" smtClean="0">
                <a:latin typeface="Arial" pitchFamily="34" charset="0"/>
                <a:ea typeface="ヒラギノ角ゴ Pro W3"/>
              </a:rPr>
              <a:t>There is work to be done…..You are the leaders……You have done some reflection today on the work needed. You will continue this work tomorrow…..</a:t>
            </a:r>
          </a:p>
        </p:txBody>
      </p:sp>
      <p:sp>
        <p:nvSpPr>
          <p:cNvPr id="4" name="Slide Number Placeholder 3"/>
          <p:cNvSpPr>
            <a:spLocks noGrp="1"/>
          </p:cNvSpPr>
          <p:nvPr>
            <p:ph type="sldNum" sz="quarter" idx="5"/>
          </p:nvPr>
        </p:nvSpPr>
        <p:spPr/>
        <p:txBody>
          <a:bodyPr/>
          <a:lstStyle/>
          <a:p>
            <a:pPr>
              <a:defRPr/>
            </a:pPr>
            <a:fld id="{42B8A4D9-FC26-48E9-835B-24CBDB1FE267}" type="slidenum">
              <a:rPr lang="en-US" smtClean="0"/>
              <a:pPr>
                <a:defRPr/>
              </a:pPr>
              <a:t>57</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p:spPr>
        <p:txBody>
          <a:bodyPr/>
          <a:lstStyle/>
          <a:p>
            <a:r>
              <a:rPr lang="en-US" dirty="0" smtClean="0">
                <a:latin typeface="Arial" pitchFamily="34" charset="0"/>
                <a:ea typeface="ヒラギノ角ゴ Pro W3"/>
              </a:rPr>
              <a:t>This is your ticket out the door.</a:t>
            </a:r>
          </a:p>
          <a:p>
            <a:endParaRPr lang="en-US" dirty="0" smtClean="0">
              <a:latin typeface="Arial" pitchFamily="34" charset="0"/>
              <a:ea typeface="ヒラギノ角ゴ Pro W3"/>
            </a:endParaRPr>
          </a:p>
          <a:p>
            <a:endParaRPr lang="en-US" dirty="0" smtClean="0">
              <a:latin typeface="Arial" pitchFamily="34" charset="0"/>
              <a:ea typeface="ヒラギノ角ゴ Pro W3"/>
            </a:endParaRPr>
          </a:p>
        </p:txBody>
      </p:sp>
      <p:sp>
        <p:nvSpPr>
          <p:cNvPr id="4" name="Slide Number Placeholder 3"/>
          <p:cNvSpPr>
            <a:spLocks noGrp="1"/>
          </p:cNvSpPr>
          <p:nvPr>
            <p:ph type="sldNum" sz="quarter" idx="5"/>
          </p:nvPr>
        </p:nvSpPr>
        <p:spPr/>
        <p:txBody>
          <a:bodyPr/>
          <a:lstStyle/>
          <a:p>
            <a:pPr>
              <a:defRPr/>
            </a:pPr>
            <a:fld id="{368B9365-7749-4F61-A9D6-6CB074625CC2}" type="slidenum">
              <a:rPr lang="en-US" smtClean="0"/>
              <a:pPr>
                <a:defRPr/>
              </a:pPr>
              <a:t>58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smtClean="0">
                <a:latin typeface="Arial" pitchFamily="34" charset="0"/>
                <a:ea typeface="ヒラギノ角ゴ Pro W3"/>
              </a:rPr>
              <a:t>After this institute, support will be provided…. (describe the face to face and formative support aspects of the cycle)</a:t>
            </a:r>
          </a:p>
        </p:txBody>
      </p:sp>
      <p:sp>
        <p:nvSpPr>
          <p:cNvPr id="4" name="Slide Number Placeholder 3"/>
          <p:cNvSpPr>
            <a:spLocks noGrp="1"/>
          </p:cNvSpPr>
          <p:nvPr>
            <p:ph type="sldNum" sz="quarter" idx="5"/>
          </p:nvPr>
        </p:nvSpPr>
        <p:spPr/>
        <p:txBody>
          <a:bodyPr/>
          <a:lstStyle/>
          <a:p>
            <a:pPr>
              <a:defRPr/>
            </a:pPr>
            <a:fld id="{62EE0133-EED8-46B8-A122-C024FF6799A3}"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r>
              <a:rPr lang="en-US" dirty="0" smtClean="0"/>
              <a:t>Curriculum is everything that is utilized to get from standards to student achievement.</a:t>
            </a:r>
          </a:p>
          <a:p>
            <a:endParaRPr lang="en-US" dirty="0" smtClean="0"/>
          </a:p>
          <a:p>
            <a:r>
              <a:rPr lang="en-US" dirty="0" smtClean="0"/>
              <a:t>At some interval, these things happen:</a:t>
            </a:r>
          </a:p>
          <a:p>
            <a:endParaRPr lang="en-US" dirty="0" smtClean="0"/>
          </a:p>
          <a:p>
            <a:r>
              <a:rPr lang="en-US" dirty="0" smtClean="0"/>
              <a:t>This used to be a staggered five year cycle,</a:t>
            </a:r>
            <a:r>
              <a:rPr lang="en-US" baseline="0" dirty="0" smtClean="0"/>
              <a:t> with a few content areas added annually, so that all were updated in the five year cycle</a:t>
            </a:r>
            <a:endParaRPr lang="en-US" dirty="0" smtClean="0"/>
          </a:p>
          <a:p>
            <a:endParaRPr lang="en-US" dirty="0" smtClean="0">
              <a:latin typeface="Arial" pitchFamily="34" charset="0"/>
              <a:ea typeface="ヒラギノ角ゴ Pro W3"/>
            </a:endParaRPr>
          </a:p>
          <a:p>
            <a:endParaRPr lang="en-US" dirty="0" smtClean="0">
              <a:latin typeface="Arial" pitchFamily="34" charset="0"/>
              <a:ea typeface="ヒラギノ角ゴ Pro W3"/>
            </a:endParaRPr>
          </a:p>
          <a:p>
            <a:r>
              <a:rPr lang="en-US" dirty="0" smtClean="0">
                <a:latin typeface="Arial" pitchFamily="34" charset="0"/>
                <a:ea typeface="ヒラギノ角ゴ Pro W3"/>
              </a:rPr>
              <a:t>The annual support cycle will help here</a:t>
            </a:r>
          </a:p>
        </p:txBody>
      </p:sp>
      <p:sp>
        <p:nvSpPr>
          <p:cNvPr id="4" name="Slide Number Placeholder 3"/>
          <p:cNvSpPr>
            <a:spLocks noGrp="1"/>
          </p:cNvSpPr>
          <p:nvPr>
            <p:ph type="sldNum" sz="quarter" idx="5"/>
          </p:nvPr>
        </p:nvSpPr>
        <p:spPr/>
        <p:txBody>
          <a:bodyPr/>
          <a:lstStyle/>
          <a:p>
            <a:pPr>
              <a:defRPr/>
            </a:pPr>
            <a:fld id="{1ED0E601-BF46-4444-9B90-FD9433CCDF00}"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dirty="0" smtClean="0"/>
              <a:t>This information could be a graduate course…..We are just skimming the surface today.</a:t>
            </a:r>
          </a:p>
          <a:p>
            <a:endParaRPr lang="en-US" dirty="0" smtClean="0"/>
          </a:p>
          <a:p>
            <a:r>
              <a:rPr lang="en-US" dirty="0" smtClean="0"/>
              <a:t>So why do this work at all?</a:t>
            </a:r>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r>
              <a:rPr lang="en-US" smtClean="0">
                <a:latin typeface="Arial" pitchFamily="34" charset="0"/>
                <a:ea typeface="ヒラギノ角ゴ Pro W3"/>
              </a:rPr>
              <a:t>Our Professional Standards Require it.</a:t>
            </a:r>
          </a:p>
        </p:txBody>
      </p:sp>
      <p:sp>
        <p:nvSpPr>
          <p:cNvPr id="4" name="Slide Number Placeholder 3"/>
          <p:cNvSpPr>
            <a:spLocks noGrp="1"/>
          </p:cNvSpPr>
          <p:nvPr>
            <p:ph type="sldNum" sz="quarter" idx="5"/>
          </p:nvPr>
        </p:nvSpPr>
        <p:spPr/>
        <p:txBody>
          <a:bodyPr/>
          <a:lstStyle/>
          <a:p>
            <a:pPr>
              <a:defRPr/>
            </a:pPr>
            <a:fld id="{29FA6090-962E-4913-AE9A-F80B15F22239}"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CB4C44A-1A21-471F-AA75-C94D59638B6F}"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278B566-C852-46F4-A79F-A5E49392C862}"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730BAF9-EF18-4C6A-B8D8-526D5673B556}"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DFABE57-64E3-4BC1-B3B2-45AED349B09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D1307B1-438F-4708-8DF9-16E8B23E37EF}"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759067E-9B52-4AF0-9608-46AF2F09184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00457E">
            <a:alpha val="65097"/>
          </a:srgbClr>
        </a:solidFill>
        <a:effectLst/>
      </p:bgPr>
    </p:bg>
    <p:spTree>
      <p:nvGrpSpPr>
        <p:cNvPr id="1" name=""/>
        <p:cNvGrpSpPr/>
        <p:nvPr/>
      </p:nvGrpSpPr>
      <p:grpSpPr>
        <a:xfrm>
          <a:off x="0" y="0"/>
          <a:ext cx="0" cy="0"/>
          <a:chOff x="0" y="0"/>
          <a:chExt cx="0" cy="0"/>
        </a:xfrm>
      </p:grpSpPr>
      <p:sp>
        <p:nvSpPr>
          <p:cNvPr id="4" name="Rectangle 6"/>
          <p:cNvSpPr/>
          <p:nvPr userDrawn="1"/>
        </p:nvSpPr>
        <p:spPr>
          <a:xfrm>
            <a:off x="0" y="0"/>
            <a:ext cx="9144000" cy="1828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pic>
        <p:nvPicPr>
          <p:cNvPr id="5" name="Picture 7" descr="CareerandCollege_FINAL.png"/>
          <p:cNvPicPr>
            <a:picLocks noChangeAspect="1"/>
          </p:cNvPicPr>
          <p:nvPr userDrawn="1"/>
        </p:nvPicPr>
        <p:blipFill>
          <a:blip r:embed="rId2" cstate="print"/>
          <a:srcRect/>
          <a:stretch>
            <a:fillRect/>
          </a:stretch>
        </p:blipFill>
        <p:spPr bwMode="auto">
          <a:xfrm>
            <a:off x="274638" y="228600"/>
            <a:ext cx="1849437" cy="1379538"/>
          </a:xfrm>
          <a:prstGeom prst="rect">
            <a:avLst/>
          </a:prstGeom>
          <a:noFill/>
          <a:ln w="9525">
            <a:noFill/>
            <a:miter lim="800000"/>
            <a:headEnd/>
            <a:tailEnd/>
          </a:ln>
        </p:spPr>
      </p:pic>
      <p:pic>
        <p:nvPicPr>
          <p:cNvPr id="6" name="Picture 8" descr="ppt_acre_wordheader.png"/>
          <p:cNvPicPr>
            <a:picLocks noChangeAspect="1"/>
          </p:cNvPicPr>
          <p:nvPr userDrawn="1"/>
        </p:nvPicPr>
        <p:blipFill>
          <a:blip r:embed="rId3" cstate="print"/>
          <a:srcRect/>
          <a:stretch>
            <a:fillRect/>
          </a:stretch>
        </p:blipFill>
        <p:spPr bwMode="auto">
          <a:xfrm>
            <a:off x="2362200" y="304800"/>
            <a:ext cx="6553200" cy="1255713"/>
          </a:xfrm>
          <a:prstGeom prst="rect">
            <a:avLst/>
          </a:prstGeom>
          <a:noFill/>
          <a:ln w="9525">
            <a:noFill/>
            <a:miter lim="800000"/>
            <a:headEnd/>
            <a:tailEnd/>
          </a:ln>
        </p:spPr>
      </p:pic>
      <p:cxnSp>
        <p:nvCxnSpPr>
          <p:cNvPr id="7" name="Straight Connector 9"/>
          <p:cNvCxnSpPr/>
          <p:nvPr userDrawn="1"/>
        </p:nvCxnSpPr>
        <p:spPr>
          <a:xfrm>
            <a:off x="2235200" y="152400"/>
            <a:ext cx="0" cy="1447800"/>
          </a:xfrm>
          <a:prstGeom prst="line">
            <a:avLst/>
          </a:prstGeom>
          <a:ln>
            <a:solidFill>
              <a:srgbClr val="00457E"/>
            </a:solidFill>
          </a:ln>
        </p:spPr>
        <p:style>
          <a:lnRef idx="2">
            <a:schemeClr val="accent1"/>
          </a:lnRef>
          <a:fillRef idx="0">
            <a:schemeClr val="accent1"/>
          </a:fillRef>
          <a:effectRef idx="1">
            <a:schemeClr val="accent1"/>
          </a:effectRef>
          <a:fontRef idx="minor">
            <a:schemeClr val="tx1"/>
          </a:fontRef>
        </p:style>
      </p:cxnSp>
      <p:sp>
        <p:nvSpPr>
          <p:cNvPr id="8" name="Rectangle 10"/>
          <p:cNvSpPr/>
          <p:nvPr userDrawn="1"/>
        </p:nvSpPr>
        <p:spPr>
          <a:xfrm>
            <a:off x="0" y="1773238"/>
            <a:ext cx="9144000" cy="147637"/>
          </a:xfrm>
          <a:prstGeom prst="rect">
            <a:avLst/>
          </a:prstGeom>
          <a:solidFill>
            <a:srgbClr val="00457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sp>
        <p:nvSpPr>
          <p:cNvPr id="2" name="Title 1"/>
          <p:cNvSpPr>
            <a:spLocks noGrp="1"/>
          </p:cNvSpPr>
          <p:nvPr>
            <p:ph type="ctrTitle"/>
          </p:nvPr>
        </p:nvSpPr>
        <p:spPr>
          <a:xfrm>
            <a:off x="304800" y="2130426"/>
            <a:ext cx="8839200" cy="1470025"/>
          </a:xfrm>
          <a:prstGeom prst="rect">
            <a:avLst/>
          </a:prstGeom>
        </p:spPr>
        <p:txBody>
          <a:bodyPr/>
          <a:lstStyle>
            <a:lvl1pPr>
              <a:defRPr b="1">
                <a:solidFill>
                  <a:srgbClr val="FFFFFF"/>
                </a:solidFill>
                <a:latin typeface="Arial"/>
                <a:cs typeface="Aria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4800600"/>
            <a:ext cx="6400800" cy="1752600"/>
          </a:xfrm>
          <a:prstGeom prst="rect">
            <a:avLst/>
          </a:prstGeom>
        </p:spPr>
        <p:txBody>
          <a:bodyPr/>
          <a:lstStyle>
            <a:lvl1pPr marL="0" indent="0" algn="ctr">
              <a:buNone/>
              <a:defRPr>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00457E">
            <a:alpha val="65097"/>
          </a:srgbClr>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9144000" cy="1828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pic>
        <p:nvPicPr>
          <p:cNvPr id="5" name="Picture 2" descr="CareerandCollege_FINAL.png"/>
          <p:cNvPicPr>
            <a:picLocks noChangeAspect="1"/>
          </p:cNvPicPr>
          <p:nvPr userDrawn="1"/>
        </p:nvPicPr>
        <p:blipFill>
          <a:blip r:embed="rId2" cstate="print"/>
          <a:srcRect/>
          <a:stretch>
            <a:fillRect/>
          </a:stretch>
        </p:blipFill>
        <p:spPr bwMode="auto">
          <a:xfrm>
            <a:off x="274638" y="228600"/>
            <a:ext cx="1849437" cy="1379538"/>
          </a:xfrm>
          <a:prstGeom prst="rect">
            <a:avLst/>
          </a:prstGeom>
          <a:noFill/>
          <a:ln w="9525">
            <a:noFill/>
            <a:miter lim="800000"/>
            <a:headEnd/>
            <a:tailEnd/>
          </a:ln>
        </p:spPr>
      </p:pic>
      <p:pic>
        <p:nvPicPr>
          <p:cNvPr id="6" name="Picture 3" descr="ppt_acre_wordheader.png"/>
          <p:cNvPicPr>
            <a:picLocks noChangeAspect="1"/>
          </p:cNvPicPr>
          <p:nvPr userDrawn="1"/>
        </p:nvPicPr>
        <p:blipFill>
          <a:blip r:embed="rId3" cstate="print"/>
          <a:srcRect/>
          <a:stretch>
            <a:fillRect/>
          </a:stretch>
        </p:blipFill>
        <p:spPr bwMode="auto">
          <a:xfrm>
            <a:off x="2362200" y="304800"/>
            <a:ext cx="6553200" cy="1255713"/>
          </a:xfrm>
          <a:prstGeom prst="rect">
            <a:avLst/>
          </a:prstGeom>
          <a:noFill/>
          <a:ln w="9525">
            <a:noFill/>
            <a:miter lim="800000"/>
            <a:headEnd/>
            <a:tailEnd/>
          </a:ln>
        </p:spPr>
      </p:pic>
      <p:cxnSp>
        <p:nvCxnSpPr>
          <p:cNvPr id="7" name="Straight Connector 6"/>
          <p:cNvCxnSpPr/>
          <p:nvPr userDrawn="1"/>
        </p:nvCxnSpPr>
        <p:spPr>
          <a:xfrm>
            <a:off x="2235200" y="152400"/>
            <a:ext cx="0" cy="1447800"/>
          </a:xfrm>
          <a:prstGeom prst="line">
            <a:avLst/>
          </a:prstGeom>
          <a:ln>
            <a:solidFill>
              <a:srgbClr val="00457E"/>
            </a:solidFill>
          </a:ln>
        </p:spPr>
        <p:style>
          <a:lnRef idx="2">
            <a:schemeClr val="accent1"/>
          </a:lnRef>
          <a:fillRef idx="0">
            <a:schemeClr val="accent1"/>
          </a:fillRef>
          <a:effectRef idx="1">
            <a:schemeClr val="accent1"/>
          </a:effectRef>
          <a:fontRef idx="minor">
            <a:schemeClr val="tx1"/>
          </a:fontRef>
        </p:style>
      </p:cxnSp>
      <p:sp>
        <p:nvSpPr>
          <p:cNvPr id="8" name="Rectangle 7"/>
          <p:cNvSpPr/>
          <p:nvPr userDrawn="1"/>
        </p:nvSpPr>
        <p:spPr>
          <a:xfrm>
            <a:off x="0" y="1773238"/>
            <a:ext cx="9144000" cy="147637"/>
          </a:xfrm>
          <a:prstGeom prst="rect">
            <a:avLst/>
          </a:prstGeom>
          <a:solidFill>
            <a:srgbClr val="00457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sp>
        <p:nvSpPr>
          <p:cNvPr id="2" name="Title 1"/>
          <p:cNvSpPr>
            <a:spLocks noGrp="1"/>
          </p:cNvSpPr>
          <p:nvPr>
            <p:ph type="ctrTitle"/>
          </p:nvPr>
        </p:nvSpPr>
        <p:spPr>
          <a:xfrm>
            <a:off x="304800" y="2130426"/>
            <a:ext cx="8839200" cy="1470025"/>
          </a:xfrm>
          <a:prstGeom prst="rect">
            <a:avLst/>
          </a:prstGeom>
        </p:spPr>
        <p:txBody>
          <a:bodyPr/>
          <a:lstStyle>
            <a:lvl1pPr>
              <a:defRPr b="1">
                <a:solidFill>
                  <a:srgbClr val="FFFFFF"/>
                </a:solidFill>
                <a:latin typeface="Arial"/>
                <a:cs typeface="Aria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4800600"/>
            <a:ext cx="6400800" cy="1752600"/>
          </a:xfrm>
          <a:prstGeom prst="rect">
            <a:avLst/>
          </a:prstGeom>
        </p:spPr>
        <p:txBody>
          <a:bodyPr/>
          <a:lstStyle>
            <a:lvl1pPr marL="0" indent="0" algn="ctr">
              <a:buNone/>
              <a:defRPr>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Ready Set Go white back">
    <p:spTree>
      <p:nvGrpSpPr>
        <p:cNvPr id="1" name=""/>
        <p:cNvGrpSpPr/>
        <p:nvPr/>
      </p:nvGrpSpPr>
      <p:grpSpPr>
        <a:xfrm>
          <a:off x="0" y="0"/>
          <a:ext cx="0" cy="0"/>
          <a:chOff x="0" y="0"/>
          <a:chExt cx="0" cy="0"/>
        </a:xfrm>
      </p:grpSpPr>
      <p:pic>
        <p:nvPicPr>
          <p:cNvPr id="4" name="Picture 7" descr="CareerandCollege_FINAL.png"/>
          <p:cNvPicPr>
            <a:picLocks noChangeAspect="1"/>
          </p:cNvPicPr>
          <p:nvPr/>
        </p:nvPicPr>
        <p:blipFill>
          <a:blip r:embed="rId2" cstate="print"/>
          <a:srcRect/>
          <a:stretch>
            <a:fillRect/>
          </a:stretch>
        </p:blipFill>
        <p:spPr bwMode="auto">
          <a:xfrm>
            <a:off x="8096250" y="6189663"/>
            <a:ext cx="895350" cy="668337"/>
          </a:xfrm>
          <a:prstGeom prst="rect">
            <a:avLst/>
          </a:prstGeom>
          <a:noFill/>
          <a:ln w="9525">
            <a:noFill/>
            <a:miter lim="800000"/>
            <a:headEnd/>
            <a:tailEnd/>
          </a:ln>
        </p:spPr>
      </p:pic>
      <p:pic>
        <p:nvPicPr>
          <p:cNvPr id="5" name="Picture 7" descr="image_preview.jpg"/>
          <p:cNvPicPr>
            <a:picLocks noChangeAspect="1"/>
          </p:cNvPicPr>
          <p:nvPr/>
        </p:nvPicPr>
        <p:blipFill>
          <a:blip r:embed="rId3" cstate="print"/>
          <a:srcRect/>
          <a:stretch>
            <a:fillRect/>
          </a:stretch>
        </p:blipFill>
        <p:spPr bwMode="auto">
          <a:xfrm>
            <a:off x="76200" y="6400800"/>
            <a:ext cx="3810000" cy="381000"/>
          </a:xfrm>
          <a:prstGeom prst="rect">
            <a:avLst/>
          </a:prstGeom>
          <a:noFill/>
          <a:ln w="9525">
            <a:noFill/>
            <a:miter lim="800000"/>
            <a:headEnd/>
            <a:tailEnd/>
          </a:ln>
        </p:spPr>
      </p:pic>
      <p:cxnSp>
        <p:nvCxnSpPr>
          <p:cNvPr id="6" name="Straight Connector 5"/>
          <p:cNvCxnSpPr/>
          <p:nvPr/>
        </p:nvCxnSpPr>
        <p:spPr>
          <a:xfrm>
            <a:off x="0" y="6172200"/>
            <a:ext cx="9144000" cy="0"/>
          </a:xfrm>
          <a:prstGeom prst="line">
            <a:avLst/>
          </a:prstGeom>
          <a:ln w="34925">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7" name="Slide Number Placeholder 5"/>
          <p:cNvSpPr>
            <a:spLocks noGrp="1"/>
          </p:cNvSpPr>
          <p:nvPr>
            <p:ph type="sldNum" sz="quarter" idx="10"/>
          </p:nvPr>
        </p:nvSpPr>
        <p:spPr>
          <a:xfrm>
            <a:off x="3657600" y="6416675"/>
            <a:ext cx="2133600" cy="365125"/>
          </a:xfrm>
        </p:spPr>
        <p:txBody>
          <a:bodyPr/>
          <a:lstStyle>
            <a:lvl1pPr algn="ctr">
              <a:defRPr/>
            </a:lvl1pPr>
          </a:lstStyle>
          <a:p>
            <a:pPr>
              <a:defRPr/>
            </a:pPr>
            <a:fld id="{9FF41ABC-AC9D-4B3B-A02F-0FA630692021}"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7B6C3D7-225C-409D-A516-CE5083AD27D5}" type="datetimeFigureOut">
              <a:rPr lang="en-US"/>
              <a:pPr>
                <a:defRPr/>
              </a:pPr>
              <a:t>6/9/2011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B83E26E-20C9-4553-B3B2-58F1E60FEDB8}"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00E0A11-9E72-4611-AF9B-9EDAF8A59AE1}"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237F858-58FF-43F9-B90E-C4CC70B03B62}"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BCB127B-704A-47F4-B066-FC838DA33E8F}"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DA5C26C-935E-4B57-A371-C597753F4C09}"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67D43AE-E437-4F69-913B-182E62580FC6}"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CEAFBF3-5AFC-4086-8576-033C2B02A973}"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9A2C412-EEA1-4429-BF15-8AC77D631786}" type="datetimeFigureOut">
              <a:rPr lang="en-US"/>
              <a:pPr>
                <a:defRPr/>
              </a:pPr>
              <a:t>6/9/2011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A24303E-1F4A-4197-B1EB-801620B6CFA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0E673C9-C2DD-44B6-9498-B5A03B2007EF}"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E0AC591-FF3E-4E37-A29D-539F62A46BD8}"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B501D09-4426-4DB8-A105-7018B7457BAD}" type="datetimeFigureOut">
              <a:rPr lang="en-US"/>
              <a:pPr>
                <a:defRPr/>
              </a:pPr>
              <a:t>6/9/2011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CBC8A8A-8F8F-47C2-9D96-2CE805075D5D}"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52AA429-DD68-4E9C-9ABF-7C2824356A9E}" type="datetimeFigureOut">
              <a:rPr lang="en-US"/>
              <a:pPr>
                <a:defRPr/>
              </a:pPr>
              <a:t>6/9/2011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B94F8AC-D33A-48AB-B1E9-180990A3CF64}"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485D19F-17FA-4412-8E62-81BDD49522EF}"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FE305FD-0518-443D-9075-837A846689CE}"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541E0B5-29D6-48EB-BA67-29B7DC6895C9}"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C6F1129-973B-4CFF-9F4C-3616882B4A8A}"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8F3BFF4-5748-41D9-B193-B7D70307031E}"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F322049-1D4B-407A-9557-38FE122A3765}"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F2A70D3-91B9-4CC2-9E4B-6D3DC3251717}"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878FF36-DED0-4833-8E72-8CEAE56FA935}"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9D6F685-EAA0-473A-B8B6-1BB6ABD59EA1}"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2930B17-996A-48F5-A1C8-00B66FC9AF6E}"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81DF612-71AA-41F0-93FC-01E6F9A00D9E}"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ABB362C-96B9-480B-9494-1696A2BF58D3}"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3900B2E-B182-4A14-BDD0-A20F964E5053}"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E512BEB-A8F1-42B8-9A87-6F0AE39C8A59}"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4491B76-2BFE-4BF4-B4AA-FBF82301C0C2}"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845181-5F4A-45C8-8B58-B9CAE417238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4BA1282-2112-47B9-AC7E-F9F92753C479}"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199AF6E-5EDB-4AA6-A987-30F85A97DC0E}"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02BB4DE-648A-4091-804B-3278A9E4529B}" type="datetimeFigureOut">
              <a:rPr lang="en-US"/>
              <a:pPr>
                <a:defRPr/>
              </a:pPr>
              <a:t>6/9/2011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9985633-EA6B-48D0-ABED-B638689A9E27}"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C49FD4B-24DA-4C7A-9057-9FD16E0A3554}" type="datetimeFigureOut">
              <a:rPr lang="en-US"/>
              <a:pPr>
                <a:defRPr/>
              </a:pPr>
              <a:t>6/9/2011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F05BA62-B3B5-42A4-A3DE-0043C5DCC93A}"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4C9A71D-50BB-4DB2-8599-CB44BDB1A88E}" type="datetimeFigureOut">
              <a:rPr lang="en-US"/>
              <a:pPr>
                <a:defRPr/>
              </a:pPr>
              <a:t>6/9/2011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847B8D6-BCCE-4502-80DD-0F5E039BCAB7}"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C991A59-2DD4-4E14-B5DB-2A932829E525}"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5B571FB-2419-49B2-A436-FDD5A93E596E}"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E21473F-8570-4D1E-84A5-E8C495BCEBA3}"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CC123FD-655A-43A5-9D21-8C9A69775983}"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62C9E8D-FF0D-4DDF-8FDE-BCE28FA05B68}"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02DAD11-8DC5-4F93-A98C-DDB3859BBB96}"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E0B6CE6-BBFB-47E8-A420-E1CAF3296752}"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A5D6F3F-920F-4E95-9CA0-198AAB56E347}"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Ready Set Go white back">
    <p:spTree>
      <p:nvGrpSpPr>
        <p:cNvPr id="1" name=""/>
        <p:cNvGrpSpPr/>
        <p:nvPr/>
      </p:nvGrpSpPr>
      <p:grpSpPr>
        <a:xfrm>
          <a:off x="0" y="0"/>
          <a:ext cx="0" cy="0"/>
          <a:chOff x="0" y="0"/>
          <a:chExt cx="0" cy="0"/>
        </a:xfrm>
      </p:grpSpPr>
      <p:pic>
        <p:nvPicPr>
          <p:cNvPr id="4" name="Picture 7" descr="CareerandCollege_FINAL.png"/>
          <p:cNvPicPr>
            <a:picLocks noChangeAspect="1"/>
          </p:cNvPicPr>
          <p:nvPr/>
        </p:nvPicPr>
        <p:blipFill>
          <a:blip r:embed="rId2" cstate="print"/>
          <a:srcRect/>
          <a:stretch>
            <a:fillRect/>
          </a:stretch>
        </p:blipFill>
        <p:spPr bwMode="auto">
          <a:xfrm>
            <a:off x="8096250" y="6189663"/>
            <a:ext cx="895350" cy="668337"/>
          </a:xfrm>
          <a:prstGeom prst="rect">
            <a:avLst/>
          </a:prstGeom>
          <a:noFill/>
          <a:ln w="9525">
            <a:noFill/>
            <a:miter lim="800000"/>
            <a:headEnd/>
            <a:tailEnd/>
          </a:ln>
        </p:spPr>
      </p:pic>
      <p:pic>
        <p:nvPicPr>
          <p:cNvPr id="5" name="Picture 7" descr="image_preview.jpg"/>
          <p:cNvPicPr>
            <a:picLocks noChangeAspect="1"/>
          </p:cNvPicPr>
          <p:nvPr/>
        </p:nvPicPr>
        <p:blipFill>
          <a:blip r:embed="rId3" cstate="print"/>
          <a:srcRect/>
          <a:stretch>
            <a:fillRect/>
          </a:stretch>
        </p:blipFill>
        <p:spPr bwMode="auto">
          <a:xfrm>
            <a:off x="76200" y="6400800"/>
            <a:ext cx="3810000" cy="381000"/>
          </a:xfrm>
          <a:prstGeom prst="rect">
            <a:avLst/>
          </a:prstGeom>
          <a:noFill/>
          <a:ln w="9525">
            <a:noFill/>
            <a:miter lim="800000"/>
            <a:headEnd/>
            <a:tailEnd/>
          </a:ln>
        </p:spPr>
      </p:pic>
      <p:cxnSp>
        <p:nvCxnSpPr>
          <p:cNvPr id="6" name="Straight Connector 5"/>
          <p:cNvCxnSpPr/>
          <p:nvPr/>
        </p:nvCxnSpPr>
        <p:spPr>
          <a:xfrm>
            <a:off x="0" y="6172200"/>
            <a:ext cx="9144000" cy="0"/>
          </a:xfrm>
          <a:prstGeom prst="line">
            <a:avLst/>
          </a:prstGeom>
          <a:ln w="34925">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2130426"/>
            <a:ext cx="7772400" cy="1470025"/>
          </a:xfrm>
        </p:spPr>
        <p:txBody>
          <a:bodyPr/>
          <a:lstStyle>
            <a:lvl1pPr>
              <a:defRPr>
                <a:latin typeface="Times New Roman" pitchFamily="18" charset="0"/>
                <a:cs typeface="Times New Roman" pitchFamily="18"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Times New Roman" pitchFamily="18" charset="0"/>
                <a:cs typeface="Times New Roman"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7" name="Slide Number Placeholder 5"/>
          <p:cNvSpPr>
            <a:spLocks noGrp="1"/>
          </p:cNvSpPr>
          <p:nvPr>
            <p:ph type="sldNum" sz="quarter" idx="10"/>
          </p:nvPr>
        </p:nvSpPr>
        <p:spPr>
          <a:xfrm>
            <a:off x="3657600" y="6416675"/>
            <a:ext cx="2133600" cy="365125"/>
          </a:xfrm>
        </p:spPr>
        <p:txBody>
          <a:bodyPr/>
          <a:lstStyle>
            <a:lvl1pPr algn="ctr">
              <a:defRPr/>
            </a:lvl1pPr>
          </a:lstStyle>
          <a:p>
            <a:pPr>
              <a:defRPr/>
            </a:pPr>
            <a:fld id="{C06194F3-80EB-4141-84B0-D6643950B365}" type="slidenum">
              <a:rPr lang="en-US"/>
              <a:pPr>
                <a:defRPr/>
              </a:pPr>
              <a:t>‹#›</a:t>
            </a:fld>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BFA1BFA9-0CED-41DF-AD8A-0C4541913CE9}" type="datetimeFigureOut">
              <a:rPr lang="en-US"/>
              <a:pPr>
                <a:defRPr/>
              </a:pPr>
              <a:t>6/9/2011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066F4ED-DE41-45C9-83CA-41BA2887F402}"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43D0717-68DC-4FD8-8905-52072568ECCB}"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A05C18B-7DFB-4AFC-B97C-DF474F5B804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11F5580-43C4-433A-B90B-101D6E608C9F}"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C768F0F-29BF-4FB2-B397-B091D086E85B}"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1DD75C2-1ABE-41FD-98C1-895ACCE1DA6B}"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0F8F488-2EBD-4AA4-9AE1-0BC66EAFC4CD}"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CD7FA07-26B1-4C4A-A436-DCAB3A87CF77}"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AA5DD8C-A1EE-4BF3-96BC-84F71E8D4532}"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A440C6A8-A748-4DCB-9839-8ECB021FD01A}" type="datetimeFigureOut">
              <a:rPr lang="en-US"/>
              <a:pPr>
                <a:defRPr/>
              </a:pPr>
              <a:t>6/9/2011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9B79696-0ECD-4269-94FB-B4800EBCF613}"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D89631D-FB75-46CA-A2A7-6C7C0523A3B7}" type="datetimeFigureOut">
              <a:rPr lang="en-US"/>
              <a:pPr>
                <a:defRPr/>
              </a:pPr>
              <a:t>6/9/2011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7E0F922-3ABF-4BC1-BC7D-540B01035145}"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259BBB9-AF55-44BF-9F96-C9C12D675DF0}" type="datetimeFigureOut">
              <a:rPr lang="en-US"/>
              <a:pPr>
                <a:defRPr/>
              </a:pPr>
              <a:t>6/9/2011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D343812-D454-4A11-AA96-8FF2E2CECC31}"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7EBB163-C211-44C7-87B4-DD4A9EBD290C}"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4EC435C-1FFA-46E8-9B03-1AB6D506F644}"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80A7FEB-48FA-4315-8778-D0AC2E9BC208}"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2B2B96F-EC0B-400F-8774-8FFE2FEF98C8}"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3E19806-2C1A-44D5-8723-63C8F2203A4C}"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B8DD446-5BBB-4BA8-8999-E0425311F67A}"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BF5A82A-2967-4FFB-88D4-C3E5B04E286E}"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428D2DC-ACDD-44E7-92DA-2318863B6D5E}"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1"/>
            <a:ext cx="8229600" cy="4525963"/>
          </a:xfrm>
        </p:spPr>
        <p:txBody>
          <a:bodyPr rtlCol="0">
            <a:normAutofit/>
          </a:bodyPr>
          <a:lstStyle/>
          <a:p>
            <a:pPr lvl="0"/>
            <a:endParaRPr lang="en-US" noProof="0" smtClean="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C86467F-2B29-40A9-9B86-E7B3A0137BC7}" type="datetimeFigureOut">
              <a:rPr lang="en-US"/>
              <a:pPr>
                <a:defRPr/>
              </a:pPr>
              <a:t>6/9/2011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C22980A-A2A8-4683-9958-865CA6154642}"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29EFE43-4CEA-4EB5-A5C3-79267CC26B6E}"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6B6AE4A-52A7-4DD0-BBC9-1C0977EBF674}"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7A528BC-170F-468F-B6EC-5F2DDDA0F3BB}"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511FC07-75A6-4289-8B65-F91E4D2E4C4C}"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15A1718-94C3-44BE-BBA0-637EB863A149}"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3EFA9BD-8CD8-4E0A-A802-6CE5F30E98D6}"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BA0D2D5-0910-4BF6-BDB9-FB1E95FD8DF3}"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6489B3D-BB26-422B-887F-A84EEA6230CF}"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BB39A85-B635-452A-B823-23C27946E825}" type="datetimeFigureOut">
              <a:rPr lang="en-US"/>
              <a:pPr>
                <a:defRPr/>
              </a:pPr>
              <a:t>6/9/2011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DC12949-629C-47DF-ACD8-E4A5DB718786}"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0FB7B0F-54DC-4B0F-AF6B-0B2AFAE63BB9}" type="datetimeFigureOut">
              <a:rPr lang="en-US"/>
              <a:pPr>
                <a:defRPr/>
              </a:pPr>
              <a:t>6/9/2011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C4D7812-2283-42BB-A498-60A45684EC7B}"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3CBBA39-9846-403E-B060-3CF400DE0AA6}" type="datetimeFigureOut">
              <a:rPr lang="en-US"/>
              <a:pPr>
                <a:defRPr/>
              </a:pPr>
              <a:t>6/9/2011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C682093-9B00-4645-84CB-ECBAAA064D8E}"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8A81520-8A13-43F1-834F-773BB2A15551}"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FF34709-40F7-49BA-BCFC-8DA8EC70B8ED}" type="slidenum">
              <a:rPr lang="en-US"/>
              <a:pPr>
                <a:defRPr/>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5642E3A-4FFD-42AF-8995-CF4C2A6F37B5}"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A355D6C-F892-48D9-9F3B-1EAE4FE0E380}" type="slidenum">
              <a:rPr lang="en-US"/>
              <a:pPr>
                <a:defRPr/>
              </a:pPr>
              <a:t>‹#›</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E8593F2-DBBD-4D4A-B306-D05F467E500C}"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28EA0E0-D971-4D2B-9E92-B79F6F0D258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6A6187D-FAA4-4C33-8FE5-AC4CF1E23938}" type="datetimeFigureOut">
              <a:rPr lang="en-US"/>
              <a:pPr>
                <a:defRPr/>
              </a:pPr>
              <a:t>6/9/2011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C25D2C1-5C56-4C18-BFDF-DC4C966D68C6}" type="slidenum">
              <a:rPr lang="en-US"/>
              <a:pPr>
                <a:defRPr/>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C183ECB-9C0D-445D-BCB3-685D8C45BCC5}"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B7AE6E9-41D5-4BE2-9499-5CC96D09F22A}" type="slidenum">
              <a:rPr lang="en-US"/>
              <a:pPr>
                <a:defRPr/>
              </a:pPr>
              <a:t>‹#›</a:t>
            </a:fld>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6531BD-3CBF-46BC-AFB5-41B12F8012A7}"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18B5772-6853-497D-A827-EA125873CC43}" type="slidenum">
              <a:rPr lang="en-US"/>
              <a:pPr>
                <a:defRPr/>
              </a:pPr>
              <a:t>‹#›</a:t>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8EB1A75-6D87-4398-9631-6A59A45D40BF}"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DA8B774-2112-488C-928E-A3BD4F3A2A28}" type="slidenum">
              <a:rPr lang="en-US"/>
              <a:pPr>
                <a:defRPr/>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91D9050-AAF1-4EB2-B1B0-DB4FDC0715FB}"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1007066-4B82-4B6E-AF9C-5F510D9DB589}" type="slidenum">
              <a:rPr lang="en-US"/>
              <a:pPr>
                <a:defRPr/>
              </a:pPr>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0CD80820-5045-43E9-9748-730858B95EDD}"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80D50AB-1433-40FF-955C-C4C7A7474BEE}" type="slidenum">
              <a:rPr lang="en-US"/>
              <a:pPr>
                <a:defRPr/>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FE12313-0786-4AB3-B0C2-EDE9F481F588}" type="datetimeFigureOut">
              <a:rPr lang="en-US"/>
              <a:pPr>
                <a:defRPr/>
              </a:pPr>
              <a:t>6/9/2011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9B5FA9B-D6DB-4CDC-81CB-BA22ECEE7136}" type="slidenum">
              <a:rPr lang="en-US"/>
              <a:pPr>
                <a:defRPr/>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BF00AEB-EC92-475C-82EB-A03A6443B8D1}" type="datetimeFigureOut">
              <a:rPr lang="en-US"/>
              <a:pPr>
                <a:defRPr/>
              </a:pPr>
              <a:t>6/9/2011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4F5B7B5-8A95-4339-976F-9931A003AAA4}" type="slidenum">
              <a:rPr lang="en-US"/>
              <a:pPr>
                <a:defRPr/>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4D1EF20-08C5-490C-B69D-530C25ADD77F}" type="datetimeFigureOut">
              <a:rPr lang="en-US"/>
              <a:pPr>
                <a:defRPr/>
              </a:pPr>
              <a:t>6/9/2011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19D4CFC-81A5-4036-A4DD-CE20050AF364}" type="slidenum">
              <a:rPr lang="en-US"/>
              <a:pPr>
                <a:defRPr/>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3E497D4-EC22-4B8C-B38C-668E9A33A1BC}"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35E733D-F039-419B-8193-07A7A9C53EC8}" type="slidenum">
              <a:rPr lang="en-US"/>
              <a:pPr>
                <a:defRPr/>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F9E49DE-68D5-485F-B4DE-D1234BC12071}"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CD6CC13-8B2F-4CA8-B9DE-1CFDA9BCBC2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83EF851-5F0B-4878-A389-009B3DEE7E40}" type="datetimeFigureOut">
              <a:rPr lang="en-US"/>
              <a:pPr>
                <a:defRPr/>
              </a:pPr>
              <a:t>6/9/2011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69FCF28B-968A-455C-84B1-7D3C2793BBE1}" type="slidenum">
              <a:rPr lang="en-US"/>
              <a:pPr>
                <a:defRPr/>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9B0BB07-D21A-4DC6-B426-F927B9E7DDB6}"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672250F-EDF1-4028-99C8-7014DBC60DD6}" type="slidenum">
              <a:rPr lang="en-US"/>
              <a:pPr>
                <a:defRPr/>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92B59FC-B1D1-45C8-8B4C-ADCF02FB242B}" type="datetimeFigureOut">
              <a:rPr lang="en-US"/>
              <a:pPr>
                <a:defRPr/>
              </a:pPr>
              <a:t>6/9/2011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3C9AEA8-A4BC-4666-BBD5-54B9092A44B9}"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F7C00EC-65EE-4E05-B6D1-639B5ADBFE99}"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F99A1BA-A040-4D63-8CD0-1248E85F110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D8B9C44-6D80-44F5-A5E0-44C0FFDD22F0}" type="datetimeFigureOut">
              <a:rPr lang="en-US"/>
              <a:pPr>
                <a:defRPr/>
              </a:pPr>
              <a:t>6/9/2011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0E5FBD8-9B55-405D-8A72-F5F60EDE37E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4.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5.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7.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heme" Target="../theme/theme8.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60AC9578-0DEE-44F7-A1E0-48A82A726299}" type="datetimeFigureOut">
              <a:rPr lang="en-US"/>
              <a:pPr>
                <a:defRPr/>
              </a:pPr>
              <a:t>6/9/2011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9A7887CF-B61C-43B3-83A9-98E59D055C2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62" r:id="rId1"/>
    <p:sldLayoutId id="2147484163" r:id="rId2"/>
    <p:sldLayoutId id="2147484164" r:id="rId3"/>
    <p:sldLayoutId id="2147484165" r:id="rId4"/>
    <p:sldLayoutId id="2147484166" r:id="rId5"/>
    <p:sldLayoutId id="2147484167" r:id="rId6"/>
    <p:sldLayoutId id="2147484168" r:id="rId7"/>
    <p:sldLayoutId id="2147484169" r:id="rId8"/>
    <p:sldLayoutId id="2147484170" r:id="rId9"/>
    <p:sldLayoutId id="2147484171" r:id="rId10"/>
    <p:sldLayoutId id="214748417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228" r:id="rId1"/>
  </p:sldLayoutIdLst>
  <p:hf hdr="0" ftr="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229" r:id="rId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FCCC91C-5CBE-4AC1-A112-4DEB46F60B5B}" type="datetimeFigureOut">
              <a:rPr lang="en-US"/>
              <a:pPr>
                <a:defRPr/>
              </a:pPr>
              <a:t>6/9/2011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4CE1234A-F3F0-4BD1-8AF0-1C8C6AAE1F6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30" r:id="rId1"/>
    <p:sldLayoutId id="2147484173" r:id="rId2"/>
    <p:sldLayoutId id="2147484174" r:id="rId3"/>
    <p:sldLayoutId id="2147484175" r:id="rId4"/>
    <p:sldLayoutId id="2147484176" r:id="rId5"/>
    <p:sldLayoutId id="2147484177" r:id="rId6"/>
    <p:sldLayoutId id="2147484178" r:id="rId7"/>
    <p:sldLayoutId id="2147484179" r:id="rId8"/>
    <p:sldLayoutId id="2147484180" r:id="rId9"/>
    <p:sldLayoutId id="2147484181" r:id="rId10"/>
    <p:sldLayoutId id="2147484182" r:id="rId11"/>
    <p:sldLayoutId id="2147484183" r:id="rId1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50CFB31A-4203-4815-9236-1A8E83E6F09D}" type="datetimeFigureOut">
              <a:rPr lang="en-US"/>
              <a:pPr>
                <a:defRPr/>
              </a:pPr>
              <a:t>6/9/2011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331B6E4D-2F2D-4CFA-A040-43F49FA5682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84" r:id="rId1"/>
    <p:sldLayoutId id="2147484185" r:id="rId2"/>
    <p:sldLayoutId id="2147484186" r:id="rId3"/>
    <p:sldLayoutId id="2147484187" r:id="rId4"/>
    <p:sldLayoutId id="2147484188" r:id="rId5"/>
    <p:sldLayoutId id="2147484189" r:id="rId6"/>
    <p:sldLayoutId id="2147484190" r:id="rId7"/>
    <p:sldLayoutId id="2147484191" r:id="rId8"/>
    <p:sldLayoutId id="2147484192" r:id="rId9"/>
    <p:sldLayoutId id="2147484193" r:id="rId10"/>
    <p:sldLayoutId id="214748419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409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814D262A-3CA4-4B4B-AFD4-DF0296874D7F}" type="datetimeFigureOut">
              <a:rPr lang="en-US"/>
              <a:pPr>
                <a:defRPr/>
              </a:pPr>
              <a:t>6/9/2011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587A1FD-7E1C-47BF-AEB9-1EC8A0F012B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31" r:id="rId1"/>
    <p:sldLayoutId id="2147484195" r:id="rId2"/>
    <p:sldLayoutId id="2147484196" r:id="rId3"/>
    <p:sldLayoutId id="2147484197" r:id="rId4"/>
    <p:sldLayoutId id="2147484198" r:id="rId5"/>
    <p:sldLayoutId id="2147484199" r:id="rId6"/>
    <p:sldLayoutId id="2147484200" r:id="rId7"/>
    <p:sldLayoutId id="2147484201" r:id="rId8"/>
    <p:sldLayoutId id="2147484202" r:id="rId9"/>
    <p:sldLayoutId id="2147484203" r:id="rId10"/>
    <p:sldLayoutId id="2147484204" r:id="rId11"/>
    <p:sldLayoutId id="2147484205" r:id="rId12"/>
    <p:sldLayoutId id="2147484232" r:id="rId13"/>
  </p:sldLayoutIdLst>
  <p:hf hdr="0" ftr="0" dt="0"/>
  <p:txStyles>
    <p:titleStyle>
      <a:lvl1pPr algn="ctr" rtl="0" eaLnBrk="0" fontAlgn="base" hangingPunct="0">
        <a:spcBef>
          <a:spcPct val="0"/>
        </a:spcBef>
        <a:spcAft>
          <a:spcPct val="0"/>
        </a:spcAft>
        <a:defRPr sz="4400" kern="1200">
          <a:solidFill>
            <a:schemeClr val="tx1"/>
          </a:solidFill>
          <a:latin typeface="Times New Roman" pitchFamily="18" charset="0"/>
          <a:ea typeface="+mj-ea"/>
          <a:cs typeface="Times New Roman" pitchFamily="18"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87151B01-9341-41B0-8187-55A096BE73D8}" type="datetimeFigureOut">
              <a:rPr lang="en-US"/>
              <a:pPr>
                <a:defRPr/>
              </a:pPr>
              <a:t>6/9/2011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73C6A6BC-EA8F-42C8-9599-B9A05DE63E4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371704C6-33CD-48E1-92A9-1F4E83A9FBDD}" type="datetimeFigureOut">
              <a:rPr lang="en-US"/>
              <a:pPr>
                <a:defRPr/>
              </a:pPr>
              <a:t>6/9/2011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D220863-D463-4E9D-8540-7CFC9605AD6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17" r:id="rId1"/>
    <p:sldLayoutId id="2147484218" r:id="rId2"/>
    <p:sldLayoutId id="2147484219" r:id="rId3"/>
    <p:sldLayoutId id="2147484220" r:id="rId4"/>
    <p:sldLayoutId id="2147484221" r:id="rId5"/>
    <p:sldLayoutId id="2147484222" r:id="rId6"/>
    <p:sldLayoutId id="2147484223" r:id="rId7"/>
    <p:sldLayoutId id="2147484224" r:id="rId8"/>
    <p:sldLayoutId id="2147484225" r:id="rId9"/>
    <p:sldLayoutId id="2147484226" r:id="rId10"/>
    <p:sldLayoutId id="214748422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7.xml"/><Relationship Id="rId1" Type="http://schemas.openxmlformats.org/officeDocument/2006/relationships/tags" Target="../tags/tag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7.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39.xml"/><Relationship Id="rId5" Type="http://schemas.openxmlformats.org/officeDocument/2006/relationships/image" Target="../media/image12.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9.xml"/><Relationship Id="rId5" Type="http://schemas.openxmlformats.org/officeDocument/2006/relationships/image" Target="../media/image10.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3" Type="http://schemas.openxmlformats.org/officeDocument/2006/relationships/hyperlink" Target="http://www.pd360.com/index.cfm?ContentId=2029" TargetMode="External"/><Relationship Id="rId2" Type="http://schemas.openxmlformats.org/officeDocument/2006/relationships/notesSlide" Target="../notesSlides/notesSlide13.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7.xml"/><Relationship Id="rId1" Type="http://schemas.openxmlformats.org/officeDocument/2006/relationships/video" Target="file:///C:\Users\ERD_2\Dropbox\Summer%20Institute\FenwickDefiningCurriculum.wmv" TargetMode="Externa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7.xml"/><Relationship Id="rId1" Type="http://schemas.openxmlformats.org/officeDocument/2006/relationships/tags" Target="../tags/tag5.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9.xml"/><Relationship Id="rId1" Type="http://schemas.openxmlformats.org/officeDocument/2006/relationships/tags" Target="../tags/tag6.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9.xml"/><Relationship Id="rId1" Type="http://schemas.openxmlformats.org/officeDocument/2006/relationships/tags" Target="../tags/tag7.xml"/><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9.xml"/><Relationship Id="rId1" Type="http://schemas.openxmlformats.org/officeDocument/2006/relationships/tags" Target="../tags/tag8.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41.xml"/></Relationships>
</file>

<file path=ppt/slides/_rels/slide2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1.jpeg"/><Relationship Id="rId7"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39.x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0.jpeg"/><Relationship Id="rId9" Type="http://schemas.openxmlformats.org/officeDocument/2006/relationships/image" Target="../media/image26.jpeg"/></Relationships>
</file>

<file path=ppt/slides/_rels/slide25.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6.jpeg"/><Relationship Id="rId7" Type="http://schemas.openxmlformats.org/officeDocument/2006/relationships/image" Target="../media/image25.jpeg"/><Relationship Id="rId12"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37.xml"/><Relationship Id="rId6" Type="http://schemas.openxmlformats.org/officeDocument/2006/relationships/image" Target="../media/image24.jpeg"/><Relationship Id="rId11" Type="http://schemas.openxmlformats.org/officeDocument/2006/relationships/image" Target="../media/image30.png"/><Relationship Id="rId5" Type="http://schemas.openxmlformats.org/officeDocument/2006/relationships/image" Target="../media/image23.jpeg"/><Relationship Id="rId10" Type="http://schemas.openxmlformats.org/officeDocument/2006/relationships/image" Target="../media/image29.jpeg"/><Relationship Id="rId4" Type="http://schemas.openxmlformats.org/officeDocument/2006/relationships/image" Target="../media/image22.jpeg"/><Relationship Id="rId9" Type="http://schemas.openxmlformats.org/officeDocument/2006/relationships/image" Target="../media/image27.jpeg"/></Relationships>
</file>

<file path=ppt/slides/_rels/slide26.xml.rels><?xml version="1.0" encoding="UTF-8" standalone="yes"?>
<Relationships xmlns="http://schemas.openxmlformats.org/package/2006/relationships"><Relationship Id="rId8" Type="http://schemas.openxmlformats.org/officeDocument/2006/relationships/image" Target="../media/image24.jpeg"/><Relationship Id="rId13" Type="http://schemas.openxmlformats.org/officeDocument/2006/relationships/image" Target="../media/image35.jpeg"/><Relationship Id="rId3" Type="http://schemas.openxmlformats.org/officeDocument/2006/relationships/image" Target="../media/image32.jpeg"/><Relationship Id="rId7" Type="http://schemas.openxmlformats.org/officeDocument/2006/relationships/image" Target="../media/image23.jpeg"/><Relationship Id="rId12"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37.xml"/><Relationship Id="rId6" Type="http://schemas.openxmlformats.org/officeDocument/2006/relationships/image" Target="../media/image22.jpeg"/><Relationship Id="rId11" Type="http://schemas.openxmlformats.org/officeDocument/2006/relationships/image" Target="../media/image27.jpeg"/><Relationship Id="rId5" Type="http://schemas.openxmlformats.org/officeDocument/2006/relationships/image" Target="../media/image34.jpeg"/><Relationship Id="rId10" Type="http://schemas.openxmlformats.org/officeDocument/2006/relationships/image" Target="../media/image26.jpeg"/><Relationship Id="rId4" Type="http://schemas.openxmlformats.org/officeDocument/2006/relationships/image" Target="../media/image33.jpeg"/><Relationship Id="rId9" Type="http://schemas.openxmlformats.org/officeDocument/2006/relationships/image" Target="../media/image25.jpeg"/><Relationship Id="rId14" Type="http://schemas.openxmlformats.org/officeDocument/2006/relationships/image" Target="../media/image3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8.xml"/><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9.xml"/><Relationship Id="rId1" Type="http://schemas.openxmlformats.org/officeDocument/2006/relationships/tags" Target="../tags/tag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9.xml"/><Relationship Id="rId1" Type="http://schemas.openxmlformats.org/officeDocument/2006/relationships/tags" Target="../tags/tag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7.xml"/><Relationship Id="rId1" Type="http://schemas.openxmlformats.org/officeDocument/2006/relationships/tags" Target="../tags/tag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9.xml"/><Relationship Id="rId1" Type="http://schemas.openxmlformats.org/officeDocument/2006/relationships/tags" Target="../tags/tag12.xml"/><Relationship Id="rId4" Type="http://schemas.openxmlformats.org/officeDocument/2006/relationships/image" Target="../media/image38.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9.xml"/><Relationship Id="rId1" Type="http://schemas.openxmlformats.org/officeDocument/2006/relationships/tags" Target="../tags/tag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7.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7.xml"/><Relationship Id="rId1" Type="http://schemas.openxmlformats.org/officeDocument/2006/relationships/tags" Target="../tags/tag1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9.xml"/><Relationship Id="rId1" Type="http://schemas.openxmlformats.org/officeDocument/2006/relationships/tags" Target="../tags/tag1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7.xml"/><Relationship Id="rId1" Type="http://schemas.openxmlformats.org/officeDocument/2006/relationships/tags" Target="../tags/tag16.xml"/></Relationships>
</file>

<file path=ppt/slides/_rels/slide4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1.xml"/><Relationship Id="rId1" Type="http://schemas.openxmlformats.org/officeDocument/2006/relationships/slideLayout" Target="../slideLayouts/slideLayout39.xml"/></Relationships>
</file>

<file path=ppt/slides/_rels/slide4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2.xml"/><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9.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7.xml"/><Relationship Id="rId1" Type="http://schemas.openxmlformats.org/officeDocument/2006/relationships/tags" Target="../tags/tag17.xml"/></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5.xml"/><Relationship Id="rId1" Type="http://schemas.openxmlformats.org/officeDocument/2006/relationships/slideLayout" Target="../slideLayouts/slideLayout39.xml"/><Relationship Id="rId5" Type="http://schemas.openxmlformats.org/officeDocument/2006/relationships/image" Target="../media/image12.png"/><Relationship Id="rId4" Type="http://schemas.openxmlformats.org/officeDocument/2006/relationships/image" Target="../media/image11.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9.xml"/><Relationship Id="rId1" Type="http://schemas.openxmlformats.org/officeDocument/2006/relationships/tags" Target="../tags/tag1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7.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9.xml"/><Relationship Id="rId1" Type="http://schemas.openxmlformats.org/officeDocument/2006/relationships/tags" Target="../tags/tag19.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7.xml"/></Relationships>
</file>

<file path=ppt/slides/_rels/slide5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3.xml"/><Relationship Id="rId1" Type="http://schemas.openxmlformats.org/officeDocument/2006/relationships/slideLayout" Target="../slideLayouts/slideLayout38.xml"/><Relationship Id="rId5" Type="http://schemas.openxmlformats.org/officeDocument/2006/relationships/image" Target="../media/image12.png"/><Relationship Id="rId4" Type="http://schemas.openxmlformats.org/officeDocument/2006/relationships/image" Target="../media/image11.png"/></Relationships>
</file>

<file path=ppt/slides/_rels/slide5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4.xml"/><Relationship Id="rId1" Type="http://schemas.openxmlformats.org/officeDocument/2006/relationships/slideLayout" Target="../slideLayouts/slideLayout39.xml"/></Relationships>
</file>

<file path=ppt/slides/_rels/slide5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5.xml"/><Relationship Id="rId1" Type="http://schemas.openxmlformats.org/officeDocument/2006/relationships/slideLayout" Target="../slideLayouts/slideLayout39.xml"/><Relationship Id="rId4" Type="http://schemas.openxmlformats.org/officeDocument/2006/relationships/hyperlink" Target="http://www.youtube.com/watch?v=Fnh9q_cQcUE&amp;feature=email" TargetMode="Externa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7.xml"/><Relationship Id="rId1" Type="http://schemas.openxmlformats.org/officeDocument/2006/relationships/tags" Target="../tags/tag20.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7.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7.xml"/><Relationship Id="rId1" Type="http://schemas.openxmlformats.org/officeDocument/2006/relationships/tags" Target="../tags/tag4.xml"/><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http://rlv.zcache.com/north_carolina_map_keychain_cut_out_photosculpture-p153733950921676221u7j7_400.jpg"/>
          <p:cNvPicPr>
            <a:picLocks noChangeAspect="1" noChangeArrowheads="1"/>
          </p:cNvPicPr>
          <p:nvPr/>
        </p:nvPicPr>
        <p:blipFill>
          <a:blip r:embed="rId4" cstate="print">
            <a:lum bright="58000" contrast="-48000"/>
          </a:blip>
          <a:srcRect/>
          <a:stretch>
            <a:fillRect/>
          </a:stretch>
        </p:blipFill>
        <p:spPr bwMode="auto">
          <a:xfrm>
            <a:off x="1295400" y="-76200"/>
            <a:ext cx="6172200" cy="6172200"/>
          </a:xfrm>
          <a:prstGeom prst="rect">
            <a:avLst/>
          </a:prstGeom>
          <a:noFill/>
          <a:ln w="9525">
            <a:noFill/>
            <a:miter lim="800000"/>
            <a:headEnd/>
            <a:tailEnd/>
          </a:ln>
        </p:spPr>
      </p:pic>
      <p:sp>
        <p:nvSpPr>
          <p:cNvPr id="14339" name="Text Box 10"/>
          <p:cNvSpPr txBox="1">
            <a:spLocks noChangeArrowheads="1"/>
          </p:cNvSpPr>
          <p:nvPr/>
        </p:nvSpPr>
        <p:spPr bwMode="auto">
          <a:xfrm>
            <a:off x="-304800" y="1979613"/>
            <a:ext cx="10058400" cy="1754187"/>
          </a:xfrm>
          <a:prstGeom prst="rect">
            <a:avLst/>
          </a:prstGeom>
          <a:noFill/>
          <a:ln w="12700" cap="sq">
            <a:noFill/>
            <a:miter lim="800000"/>
            <a:headEnd type="none" w="sm" len="sm"/>
            <a:tailEnd type="none" w="sm" len="sm"/>
          </a:ln>
        </p:spPr>
        <p:txBody>
          <a:bodyPr>
            <a:spAutoFit/>
          </a:bodyPr>
          <a:lstStyle/>
          <a:p>
            <a:pPr algn="ctr">
              <a:defRPr/>
            </a:pPr>
            <a:r>
              <a:rPr lang="en-US" sz="5400" b="1" dirty="0">
                <a:latin typeface="+mj-lt"/>
              </a:rPr>
              <a:t>Defining &amp; Aligning</a:t>
            </a:r>
          </a:p>
          <a:p>
            <a:pPr algn="ctr">
              <a:defRPr/>
            </a:pPr>
            <a:r>
              <a:rPr lang="en-US" sz="5400" b="1" dirty="0">
                <a:latin typeface="+mj-lt"/>
              </a:rPr>
              <a:t>Local Curricula</a:t>
            </a: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3"/>
          <p:cNvSpPr>
            <a:spLocks noGrp="1"/>
          </p:cNvSpPr>
          <p:nvPr>
            <p:ph type="ctrTitle"/>
          </p:nvPr>
        </p:nvSpPr>
        <p:spPr>
          <a:xfrm>
            <a:off x="685800" y="-152400"/>
            <a:ext cx="7772400" cy="1470025"/>
          </a:xfrm>
        </p:spPr>
        <p:txBody>
          <a:bodyPr/>
          <a:lstStyle/>
          <a:p>
            <a:pPr eaLnBrk="1" hangingPunct="1"/>
            <a:r>
              <a:rPr lang="en-US" smtClean="0"/>
              <a:t>Why do this work?</a:t>
            </a:r>
          </a:p>
        </p:txBody>
      </p:sp>
      <p:sp>
        <p:nvSpPr>
          <p:cNvPr id="3" name="Slide Number Placeholder 2"/>
          <p:cNvSpPr>
            <a:spLocks noGrp="1"/>
          </p:cNvSpPr>
          <p:nvPr>
            <p:ph type="sldNum" sz="quarter" idx="10"/>
          </p:nvPr>
        </p:nvSpPr>
        <p:spPr/>
        <p:txBody>
          <a:bodyPr/>
          <a:lstStyle/>
          <a:p>
            <a:pPr>
              <a:defRPr/>
            </a:pPr>
            <a:fld id="{4AAD0991-E6EF-4071-B8ED-66BB3C4480C0}" type="slidenum">
              <a:rPr lang="en-US"/>
              <a:pPr>
                <a:defRPr/>
              </a:pPr>
              <a:t>10</a:t>
            </a:fld>
            <a:endParaRPr lang="en-US"/>
          </a:p>
        </p:txBody>
      </p:sp>
      <p:pic>
        <p:nvPicPr>
          <p:cNvPr id="20484" name="Picture 3"/>
          <p:cNvPicPr>
            <a:picLocks noChangeAspect="1" noChangeArrowheads="1"/>
          </p:cNvPicPr>
          <p:nvPr/>
        </p:nvPicPr>
        <p:blipFill>
          <a:blip r:embed="rId3" cstate="print"/>
          <a:srcRect/>
          <a:stretch>
            <a:fillRect/>
          </a:stretch>
        </p:blipFill>
        <p:spPr bwMode="auto">
          <a:xfrm rot="-737832">
            <a:off x="530225" y="1524000"/>
            <a:ext cx="2889250" cy="3865563"/>
          </a:xfrm>
          <a:prstGeom prst="rect">
            <a:avLst/>
          </a:prstGeom>
          <a:noFill/>
          <a:ln w="12700" cap="sq">
            <a:solidFill>
              <a:srgbClr val="0070C0"/>
            </a:solidFill>
            <a:miter lim="800000"/>
            <a:headEnd type="none" w="sm" len="sm"/>
            <a:tailEnd type="none" w="sm" len="sm"/>
          </a:ln>
        </p:spPr>
      </p:pic>
      <p:pic>
        <p:nvPicPr>
          <p:cNvPr id="7" name="Picture 5"/>
          <p:cNvPicPr>
            <a:picLocks noChangeAspect="1" noChangeArrowheads="1"/>
          </p:cNvPicPr>
          <p:nvPr/>
        </p:nvPicPr>
        <p:blipFill>
          <a:blip r:embed="rId4" cstate="print"/>
          <a:srcRect/>
          <a:stretch>
            <a:fillRect/>
          </a:stretch>
        </p:blipFill>
        <p:spPr bwMode="auto">
          <a:xfrm rot="1139545">
            <a:off x="5484813" y="1790700"/>
            <a:ext cx="2960687" cy="3852863"/>
          </a:xfrm>
          <a:prstGeom prst="rect">
            <a:avLst/>
          </a:prstGeom>
          <a:noFill/>
          <a:ln w="25400" cap="sq" cmpd="sng">
            <a:solidFill>
              <a:schemeClr val="tx2">
                <a:lumMod val="65000"/>
                <a:lumOff val="35000"/>
              </a:schemeClr>
            </a:solidFill>
            <a:prstDash val="solid"/>
            <a:miter lim="800000"/>
            <a:headEnd type="none" w="sm" len="sm"/>
            <a:tailEnd type="none" w="sm" len="sm"/>
          </a:ln>
        </p:spPr>
      </p:pic>
      <p:pic>
        <p:nvPicPr>
          <p:cNvPr id="8" name="Picture 2"/>
          <p:cNvPicPr>
            <a:picLocks noChangeAspect="1" noChangeArrowheads="1"/>
          </p:cNvPicPr>
          <p:nvPr/>
        </p:nvPicPr>
        <p:blipFill>
          <a:blip r:embed="rId5" cstate="print"/>
          <a:srcRect/>
          <a:stretch>
            <a:fillRect/>
          </a:stretch>
        </p:blipFill>
        <p:spPr bwMode="auto">
          <a:xfrm>
            <a:off x="3048000" y="1489075"/>
            <a:ext cx="3014663" cy="3887788"/>
          </a:xfrm>
          <a:prstGeom prst="rect">
            <a:avLst/>
          </a:prstGeom>
          <a:noFill/>
          <a:ln w="25400" cap="sq" cmpd="sng">
            <a:solidFill>
              <a:schemeClr val="tx2">
                <a:lumMod val="65000"/>
                <a:lumOff val="35000"/>
              </a:schemeClr>
            </a:solidFill>
            <a:prstDash val="solid"/>
            <a:miter lim="800000"/>
            <a:headEnd type="none" w="sm" len="sm"/>
            <a:tailEnd type="none" w="sm" len="sm"/>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rPr>
              <a:t>The Charge for District Leaders:</a:t>
            </a:r>
            <a:endParaRPr lang="en-US" b="1" dirty="0">
              <a:solidFill>
                <a:srgbClr val="002060"/>
              </a:solidFill>
            </a:endParaRPr>
          </a:p>
        </p:txBody>
      </p:sp>
      <p:pic>
        <p:nvPicPr>
          <p:cNvPr id="138243" name="Picture 3"/>
          <p:cNvPicPr>
            <a:picLocks noChangeAspect="1" noChangeArrowheads="1"/>
          </p:cNvPicPr>
          <p:nvPr/>
        </p:nvPicPr>
        <p:blipFill>
          <a:blip r:embed="rId3" cstate="print"/>
          <a:srcRect/>
          <a:stretch>
            <a:fillRect/>
          </a:stretch>
        </p:blipFill>
        <p:spPr bwMode="auto">
          <a:xfrm rot="1268569">
            <a:off x="5981677" y="2471518"/>
            <a:ext cx="2472345" cy="3207655"/>
          </a:xfrm>
          <a:prstGeom prst="rect">
            <a:avLst/>
          </a:prstGeom>
          <a:noFill/>
          <a:ln w="25400" cap="sq" cmpd="sng">
            <a:solidFill>
              <a:schemeClr val="tx2">
                <a:lumMod val="65000"/>
                <a:lumOff val="35000"/>
              </a:schemeClr>
            </a:solidFill>
            <a:prstDash val="solid"/>
            <a:miter lim="800000"/>
            <a:headEnd type="none" w="sm" len="sm"/>
            <a:tailEnd type="none" w="sm" len="sm"/>
          </a:ln>
        </p:spPr>
      </p:pic>
      <p:pic>
        <p:nvPicPr>
          <p:cNvPr id="138244" name="Picture 4"/>
          <p:cNvPicPr>
            <a:picLocks noChangeAspect="1" noChangeArrowheads="1"/>
          </p:cNvPicPr>
          <p:nvPr/>
        </p:nvPicPr>
        <p:blipFill>
          <a:blip r:embed="rId4" cstate="print"/>
          <a:srcRect/>
          <a:stretch>
            <a:fillRect/>
          </a:stretch>
        </p:blipFill>
        <p:spPr bwMode="auto">
          <a:xfrm rot="20284796">
            <a:off x="855200" y="2554026"/>
            <a:ext cx="2427169" cy="3010523"/>
          </a:xfrm>
          <a:prstGeom prst="rect">
            <a:avLst/>
          </a:prstGeom>
          <a:noFill/>
          <a:ln w="25400" cap="sq" cmpd="sng">
            <a:solidFill>
              <a:schemeClr val="tx2">
                <a:lumMod val="65000"/>
                <a:lumOff val="35000"/>
              </a:schemeClr>
            </a:solidFill>
            <a:prstDash val="solid"/>
            <a:miter lim="800000"/>
            <a:headEnd type="none" w="sm" len="sm"/>
            <a:tailEnd type="none" w="sm" len="sm"/>
          </a:ln>
        </p:spPr>
      </p:pic>
      <p:pic>
        <p:nvPicPr>
          <p:cNvPr id="138242" name="Picture 2"/>
          <p:cNvPicPr>
            <a:picLocks noChangeAspect="1" noChangeArrowheads="1"/>
          </p:cNvPicPr>
          <p:nvPr/>
        </p:nvPicPr>
        <p:blipFill>
          <a:blip r:embed="rId5" cstate="print"/>
          <a:srcRect/>
          <a:stretch>
            <a:fillRect/>
          </a:stretch>
        </p:blipFill>
        <p:spPr bwMode="auto">
          <a:xfrm>
            <a:off x="2895600" y="1600201"/>
            <a:ext cx="3429000" cy="4421221"/>
          </a:xfrm>
          <a:prstGeom prst="rect">
            <a:avLst/>
          </a:prstGeom>
          <a:noFill/>
          <a:ln w="25400" cap="sq" cmpd="sng">
            <a:solidFill>
              <a:schemeClr val="tx2">
                <a:lumMod val="65000"/>
                <a:lumOff val="35000"/>
              </a:schemeClr>
            </a:solidFill>
            <a:prstDash val="solid"/>
            <a:miter lim="800000"/>
            <a:headEnd type="none" w="sm" len="sm"/>
            <a:tailEnd type="none" w="sm" len="sm"/>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2"/>
          <p:cNvPicPr>
            <a:picLocks noChangeAspect="1" noChangeArrowheads="1"/>
          </p:cNvPicPr>
          <p:nvPr/>
        </p:nvPicPr>
        <p:blipFill>
          <a:blip r:embed="rId3" cstate="print"/>
          <a:srcRect/>
          <a:stretch>
            <a:fillRect/>
          </a:stretch>
        </p:blipFill>
        <p:spPr bwMode="auto">
          <a:xfrm rot="490674">
            <a:off x="5794923" y="1842858"/>
            <a:ext cx="2587131" cy="3451397"/>
          </a:xfrm>
          <a:prstGeom prst="rect">
            <a:avLst/>
          </a:prstGeom>
          <a:noFill/>
          <a:ln w="12700" cap="sq">
            <a:solidFill>
              <a:srgbClr val="0070C0"/>
            </a:solidFill>
            <a:miter lim="800000"/>
            <a:headEnd type="none" w="sm" len="sm"/>
            <a:tailEnd type="none" w="sm" len="sm"/>
          </a:ln>
        </p:spPr>
      </p:pic>
      <p:pic>
        <p:nvPicPr>
          <p:cNvPr id="6" name="Picture 2"/>
          <p:cNvPicPr>
            <a:picLocks noChangeAspect="1" noChangeArrowheads="1"/>
          </p:cNvPicPr>
          <p:nvPr/>
        </p:nvPicPr>
        <p:blipFill>
          <a:blip r:embed="rId4" cstate="print"/>
          <a:srcRect/>
          <a:stretch>
            <a:fillRect/>
          </a:stretch>
        </p:blipFill>
        <p:spPr bwMode="auto">
          <a:xfrm rot="1052750">
            <a:off x="3660424" y="2061017"/>
            <a:ext cx="2578473" cy="3449789"/>
          </a:xfrm>
          <a:prstGeom prst="rect">
            <a:avLst/>
          </a:prstGeom>
          <a:noFill/>
          <a:ln w="12700" cap="sq">
            <a:solidFill>
              <a:srgbClr val="0070C0"/>
            </a:solidFill>
            <a:miter lim="800000"/>
            <a:headEnd type="none" w="sm" len="sm"/>
            <a:tailEnd type="none" w="sm" len="sm"/>
          </a:ln>
        </p:spPr>
      </p:pic>
      <p:sp>
        <p:nvSpPr>
          <p:cNvPr id="21506" name="Title 1"/>
          <p:cNvSpPr>
            <a:spLocks noGrp="1"/>
          </p:cNvSpPr>
          <p:nvPr>
            <p:ph type="title"/>
          </p:nvPr>
        </p:nvSpPr>
        <p:spPr/>
        <p:txBody>
          <a:bodyPr>
            <a:normAutofit fontScale="90000"/>
          </a:bodyPr>
          <a:lstStyle/>
          <a:p>
            <a:pPr eaLnBrk="1" hangingPunct="1"/>
            <a:r>
              <a:rPr lang="en-US" sz="5400" b="1" dirty="0" smtClean="0">
                <a:solidFill>
                  <a:srgbClr val="00467A"/>
                </a:solidFill>
              </a:rPr>
              <a:t>The  Challenge for Teachers :</a:t>
            </a:r>
            <a:endParaRPr lang="en-US" sz="5400" dirty="0" smtClean="0">
              <a:solidFill>
                <a:srgbClr val="00467A"/>
              </a:solidFill>
            </a:endParaRPr>
          </a:p>
        </p:txBody>
      </p:sp>
      <p:sp>
        <p:nvSpPr>
          <p:cNvPr id="21507" name="Content Placeholder 2"/>
          <p:cNvSpPr>
            <a:spLocks noGrp="1"/>
          </p:cNvSpPr>
          <p:nvPr>
            <p:ph idx="1"/>
          </p:nvPr>
        </p:nvSpPr>
        <p:spPr>
          <a:xfrm>
            <a:off x="304800" y="1600201"/>
            <a:ext cx="4572000" cy="4525963"/>
          </a:xfrm>
        </p:spPr>
        <p:txBody>
          <a:bodyPr/>
          <a:lstStyle/>
          <a:p>
            <a:pPr algn="ctr" eaLnBrk="1" hangingPunct="1">
              <a:buFontTx/>
              <a:buNone/>
            </a:pPr>
            <a:r>
              <a:rPr lang="en-US" dirty="0" smtClean="0">
                <a:latin typeface="Sylfaen" pitchFamily="18" charset="0"/>
              </a:rPr>
              <a:t>   </a:t>
            </a:r>
            <a:endParaRPr lang="en-US" u="sng" dirty="0" smtClean="0"/>
          </a:p>
        </p:txBody>
      </p:sp>
      <p:pic>
        <p:nvPicPr>
          <p:cNvPr id="5" name="Picture 3"/>
          <p:cNvPicPr>
            <a:picLocks noChangeAspect="1" noChangeArrowheads="1"/>
          </p:cNvPicPr>
          <p:nvPr/>
        </p:nvPicPr>
        <p:blipFill>
          <a:blip r:embed="rId5" cstate="print"/>
          <a:srcRect/>
          <a:stretch>
            <a:fillRect/>
          </a:stretch>
        </p:blipFill>
        <p:spPr bwMode="auto">
          <a:xfrm rot="20955479">
            <a:off x="1249331" y="1835591"/>
            <a:ext cx="2889251" cy="3865563"/>
          </a:xfrm>
          <a:prstGeom prst="rect">
            <a:avLst/>
          </a:prstGeom>
          <a:noFill/>
          <a:ln w="12700" cap="sq">
            <a:solidFill>
              <a:srgbClr val="0070C0"/>
            </a:solidFill>
            <a:miter lim="800000"/>
            <a:headEnd type="none" w="sm" len="sm"/>
            <a:tailEnd type="none" w="sm" len="sm"/>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ctrTitle"/>
          </p:nvPr>
        </p:nvSpPr>
        <p:spPr>
          <a:xfrm>
            <a:off x="685800" y="457200"/>
            <a:ext cx="7772400" cy="1470025"/>
          </a:xfrm>
        </p:spPr>
        <p:txBody>
          <a:bodyPr/>
          <a:lstStyle/>
          <a:p>
            <a:pPr eaLnBrk="1" hangingPunct="1"/>
            <a:r>
              <a:rPr lang="en-US" b="1" smtClean="0"/>
              <a:t>Welcome</a:t>
            </a:r>
            <a:br>
              <a:rPr lang="en-US" b="1" smtClean="0"/>
            </a:br>
            <a:r>
              <a:rPr lang="en-US" b="1" smtClean="0"/>
              <a:t>Who is in the Room?</a:t>
            </a:r>
          </a:p>
        </p:txBody>
      </p:sp>
      <p:sp>
        <p:nvSpPr>
          <p:cNvPr id="3" name="Content Placeholder 2"/>
          <p:cNvSpPr>
            <a:spLocks noGrp="1"/>
          </p:cNvSpPr>
          <p:nvPr>
            <p:ph type="subTitle" idx="1"/>
          </p:nvPr>
        </p:nvSpPr>
        <p:spPr>
          <a:xfrm>
            <a:off x="609600" y="2362200"/>
            <a:ext cx="7086600" cy="3124200"/>
          </a:xfrm>
        </p:spPr>
        <p:txBody>
          <a:bodyPr rtlCol="0">
            <a:normAutofit fontScale="62500" lnSpcReduction="20000"/>
          </a:bodyPr>
          <a:lstStyle/>
          <a:p>
            <a:pPr algn="l" eaLnBrk="1" fontAlgn="auto" hangingPunct="1">
              <a:spcAft>
                <a:spcPts val="0"/>
              </a:spcAft>
              <a:defRPr/>
            </a:pPr>
            <a:r>
              <a:rPr lang="en-US" sz="5100" dirty="0" smtClean="0">
                <a:solidFill>
                  <a:schemeClr val="tx1"/>
                </a:solidFill>
              </a:rPr>
              <a:t>School Level Teacher</a:t>
            </a:r>
          </a:p>
          <a:p>
            <a:pPr algn="l" eaLnBrk="1" fontAlgn="auto" hangingPunct="1">
              <a:spcAft>
                <a:spcPts val="0"/>
              </a:spcAft>
              <a:defRPr/>
            </a:pPr>
            <a:r>
              <a:rPr lang="en-US" sz="5100" dirty="0" smtClean="0">
                <a:solidFill>
                  <a:schemeClr val="tx1"/>
                </a:solidFill>
              </a:rPr>
              <a:t>School Level Administrator</a:t>
            </a:r>
          </a:p>
          <a:p>
            <a:pPr algn="l" eaLnBrk="1" fontAlgn="auto" hangingPunct="1">
              <a:spcAft>
                <a:spcPts val="0"/>
              </a:spcAft>
              <a:defRPr/>
            </a:pPr>
            <a:r>
              <a:rPr lang="en-US" sz="5100" dirty="0" smtClean="0">
                <a:solidFill>
                  <a:schemeClr val="tx1"/>
                </a:solidFill>
              </a:rPr>
              <a:t>Central Office Curriculum Developer</a:t>
            </a:r>
          </a:p>
          <a:p>
            <a:pPr algn="l" eaLnBrk="1" fontAlgn="auto" hangingPunct="1">
              <a:spcAft>
                <a:spcPts val="0"/>
              </a:spcAft>
              <a:defRPr/>
            </a:pPr>
            <a:r>
              <a:rPr lang="en-US" sz="5100" dirty="0" smtClean="0">
                <a:solidFill>
                  <a:schemeClr val="tx1"/>
                </a:solidFill>
              </a:rPr>
              <a:t>Central Office Administrator</a:t>
            </a:r>
          </a:p>
          <a:p>
            <a:pPr algn="l" eaLnBrk="1" fontAlgn="auto" hangingPunct="1">
              <a:spcAft>
                <a:spcPts val="0"/>
              </a:spcAft>
              <a:defRPr/>
            </a:pPr>
            <a:r>
              <a:rPr lang="en-US" sz="5100" dirty="0" smtClean="0">
                <a:solidFill>
                  <a:schemeClr val="tx1"/>
                </a:solidFill>
              </a:rPr>
              <a:t>Superintendent</a:t>
            </a:r>
          </a:p>
          <a:p>
            <a:pPr algn="l" eaLnBrk="1" fontAlgn="auto" hangingPunct="1">
              <a:spcAft>
                <a:spcPts val="0"/>
              </a:spcAft>
              <a:defRPr/>
            </a:pPr>
            <a:r>
              <a:rPr lang="en-US" sz="5100" dirty="0" smtClean="0">
                <a:solidFill>
                  <a:schemeClr val="tx1"/>
                </a:solidFill>
              </a:rPr>
              <a:t>Other</a:t>
            </a:r>
          </a:p>
          <a:p>
            <a:pPr eaLnBrk="1" fontAlgn="auto" hangingPunct="1">
              <a:spcAft>
                <a:spcPts val="0"/>
              </a:spcAft>
              <a:defRPr/>
            </a:pPr>
            <a:endParaRPr lang="en-US" dirty="0" smtClean="0"/>
          </a:p>
          <a:p>
            <a:pPr eaLnBrk="1" fontAlgn="auto" hangingPunct="1">
              <a:spcAft>
                <a:spcPts val="0"/>
              </a:spcAft>
              <a:defRPr/>
            </a:pPr>
            <a:endParaRPr lang="en-US" dirty="0" smtClean="0"/>
          </a:p>
          <a:p>
            <a:pPr eaLnBrk="1" fontAlgn="auto" hangingPunct="1">
              <a:spcAft>
                <a:spcPts val="0"/>
              </a:spcAft>
              <a:defRPr/>
            </a:pPr>
            <a:endParaRPr lang="en-US" dirty="0" smtClean="0"/>
          </a:p>
          <a:p>
            <a:pPr eaLnBrk="1" fontAlgn="auto" hangingPunct="1">
              <a:spcAft>
                <a:spcPts val="0"/>
              </a:spcAft>
              <a:defRPr/>
            </a:pPr>
            <a:endParaRPr lang="en-US" dirty="0"/>
          </a:p>
        </p:txBody>
      </p:sp>
      <p:sp>
        <p:nvSpPr>
          <p:cNvPr id="4" name="Oval 3"/>
          <p:cNvSpPr/>
          <p:nvPr/>
        </p:nvSpPr>
        <p:spPr>
          <a:xfrm>
            <a:off x="6629400" y="4648200"/>
            <a:ext cx="6858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3"/>
          <p:cNvSpPr>
            <a:spLocks noGrp="1"/>
          </p:cNvSpPr>
          <p:nvPr>
            <p:ph type="ctrTitle"/>
          </p:nvPr>
        </p:nvSpPr>
        <p:spPr>
          <a:xfrm>
            <a:off x="685800" y="304800"/>
            <a:ext cx="7772400" cy="1470025"/>
          </a:xfrm>
        </p:spPr>
        <p:txBody>
          <a:bodyPr/>
          <a:lstStyle/>
          <a:p>
            <a:pPr eaLnBrk="1" hangingPunct="1"/>
            <a:r>
              <a:rPr lang="en-US" sz="6600" b="1" smtClean="0">
                <a:solidFill>
                  <a:srgbClr val="00467A"/>
                </a:solidFill>
                <a:hlinkClick r:id="rId3"/>
              </a:rPr>
              <a:t>What is Curriculum?</a:t>
            </a:r>
            <a:endParaRPr lang="en-US" sz="6600" smtClean="0">
              <a:solidFill>
                <a:srgbClr val="00467A"/>
              </a:solidFill>
            </a:endParaRPr>
          </a:p>
        </p:txBody>
      </p:sp>
      <p:sp>
        <p:nvSpPr>
          <p:cNvPr id="4" name="Rectangle 3"/>
          <p:cNvSpPr txBox="1">
            <a:spLocks noChangeArrowheads="1"/>
          </p:cNvSpPr>
          <p:nvPr/>
        </p:nvSpPr>
        <p:spPr bwMode="auto">
          <a:xfrm>
            <a:off x="457200" y="2057400"/>
            <a:ext cx="8229600" cy="2697163"/>
          </a:xfrm>
          <a:prstGeom prst="rect">
            <a:avLst/>
          </a:prstGeom>
          <a:noFill/>
          <a:ln w="9525">
            <a:noFill/>
            <a:miter lim="800000"/>
            <a:headEnd/>
            <a:tailEnd/>
          </a:ln>
        </p:spPr>
        <p:txBody>
          <a:bodyPr/>
          <a:lstStyle/>
          <a:p>
            <a:pPr algn="ctr" eaLnBrk="0" hangingPunct="0">
              <a:spcBef>
                <a:spcPct val="20000"/>
              </a:spcBef>
              <a:defRPr/>
            </a:pPr>
            <a:r>
              <a:rPr lang="en-US" sz="3200" kern="0" dirty="0">
                <a:latin typeface="+mj-lt"/>
              </a:rPr>
              <a:t>Individually consider your personal definition of the term curriculum.</a:t>
            </a:r>
          </a:p>
          <a:p>
            <a:pPr algn="ctr" eaLnBrk="0" hangingPunct="0">
              <a:spcBef>
                <a:spcPct val="20000"/>
              </a:spcBef>
              <a:defRPr/>
            </a:pPr>
            <a:endParaRPr lang="en-US" sz="3200" kern="0" dirty="0">
              <a:latin typeface="+mj-lt"/>
            </a:endParaRPr>
          </a:p>
          <a:p>
            <a:pPr algn="ctr" eaLnBrk="0" hangingPunct="0">
              <a:spcBef>
                <a:spcPct val="20000"/>
              </a:spcBef>
              <a:defRPr/>
            </a:pPr>
            <a:r>
              <a:rPr lang="en-US" sz="3200" kern="0" dirty="0">
                <a:latin typeface="+mj-lt"/>
              </a:rPr>
              <a:t>What </a:t>
            </a:r>
            <a:r>
              <a:rPr lang="en-US" sz="3200" u="sng" kern="0" dirty="0">
                <a:latin typeface="+mj-lt"/>
              </a:rPr>
              <a:t>words</a:t>
            </a:r>
            <a:r>
              <a:rPr lang="en-US" sz="3200" kern="0" dirty="0">
                <a:latin typeface="+mj-lt"/>
              </a:rPr>
              <a:t> do you think of when you hear the term curriculum?  </a:t>
            </a:r>
          </a:p>
          <a:p>
            <a:pPr algn="ctr" eaLnBrk="0" hangingPunct="0">
              <a:spcBef>
                <a:spcPct val="20000"/>
              </a:spcBef>
              <a:defRPr/>
            </a:pPr>
            <a:endParaRPr lang="en-US" sz="3200" kern="0" dirty="0">
              <a:latin typeface="+mj-lt"/>
            </a:endParaRPr>
          </a:p>
          <a:p>
            <a:pPr algn="ctr" eaLnBrk="0" hangingPunct="0">
              <a:spcBef>
                <a:spcPct val="20000"/>
              </a:spcBef>
              <a:defRPr/>
            </a:pPr>
            <a:endParaRPr lang="en-US" sz="3200" kern="0" dirty="0">
              <a:latin typeface="+mj-lt"/>
            </a:endParaRPr>
          </a:p>
          <a:p>
            <a:pPr algn="ctr" eaLnBrk="0" hangingPunct="0">
              <a:spcBef>
                <a:spcPct val="20000"/>
              </a:spcBef>
              <a:defRPr/>
            </a:pPr>
            <a:endParaRPr lang="en-US" sz="3200" kern="0" dirty="0">
              <a:latin typeface="+mj-lt"/>
            </a:endParaRPr>
          </a:p>
          <a:p>
            <a:pPr algn="ctr" eaLnBrk="0" hangingPunct="0">
              <a:spcBef>
                <a:spcPct val="20000"/>
              </a:spcBef>
              <a:defRPr/>
            </a:pPr>
            <a:endParaRPr lang="en-US" sz="3200" kern="0" dirty="0"/>
          </a:p>
          <a:p>
            <a:pPr algn="ctr" eaLnBrk="0" hangingPunct="0">
              <a:spcBef>
                <a:spcPct val="20000"/>
              </a:spcBef>
              <a:defRPr/>
            </a:pPr>
            <a:endParaRPr lang="en-US" sz="3200" kern="0" dirty="0"/>
          </a:p>
        </p:txBody>
      </p:sp>
      <p:sp>
        <p:nvSpPr>
          <p:cNvPr id="5" name="Oval 4"/>
          <p:cNvSpPr/>
          <p:nvPr/>
        </p:nvSpPr>
        <p:spPr>
          <a:xfrm>
            <a:off x="7620000" y="4876800"/>
            <a:ext cx="609600" cy="6096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rot="780347">
            <a:off x="1146468" y="5101031"/>
            <a:ext cx="6785640" cy="461665"/>
          </a:xfrm>
          <a:prstGeom prst="rect">
            <a:avLst/>
          </a:prstGeom>
          <a:noFill/>
        </p:spPr>
        <p:txBody>
          <a:bodyPr wrap="none" rtlCol="0">
            <a:spAutoFit/>
          </a:bodyPr>
          <a:lstStyle/>
          <a:p>
            <a:r>
              <a:rPr lang="en-US" b="1" dirty="0" smtClean="0">
                <a:solidFill>
                  <a:srgbClr val="FF0000"/>
                </a:solidFill>
              </a:rPr>
              <a:t>Insert Affinity Instruction Slider after this one</a:t>
            </a:r>
            <a:endParaRPr lang="en-US" b="1" dirty="0">
              <a:solidFill>
                <a:srgbClr val="FF0000"/>
              </a:solidFill>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3"/>
          <p:cNvSpPr>
            <a:spLocks noGrp="1"/>
          </p:cNvSpPr>
          <p:nvPr>
            <p:ph type="ctrTitle"/>
          </p:nvPr>
        </p:nvSpPr>
        <p:spPr>
          <a:xfrm>
            <a:off x="685800" y="304800"/>
            <a:ext cx="7772400" cy="1470025"/>
          </a:xfrm>
        </p:spPr>
        <p:txBody>
          <a:bodyPr/>
          <a:lstStyle/>
          <a:p>
            <a:pPr eaLnBrk="1" hangingPunct="1"/>
            <a:r>
              <a:rPr lang="en-US" sz="6600" b="1" dirty="0" smtClean="0">
                <a:solidFill>
                  <a:srgbClr val="00467A"/>
                </a:solidFill>
              </a:rPr>
              <a:t>Perspectives</a:t>
            </a:r>
            <a:endParaRPr lang="en-US" sz="6600" dirty="0" smtClean="0">
              <a:solidFill>
                <a:srgbClr val="00467A"/>
              </a:solidFill>
            </a:endParaRPr>
          </a:p>
        </p:txBody>
      </p:sp>
      <p:sp>
        <p:nvSpPr>
          <p:cNvPr id="4" name="Rectangle 3"/>
          <p:cNvSpPr txBox="1">
            <a:spLocks noChangeArrowheads="1"/>
          </p:cNvSpPr>
          <p:nvPr/>
        </p:nvSpPr>
        <p:spPr bwMode="auto">
          <a:xfrm>
            <a:off x="457200" y="2057400"/>
            <a:ext cx="8229600" cy="3733800"/>
          </a:xfrm>
          <a:prstGeom prst="rect">
            <a:avLst/>
          </a:prstGeom>
          <a:noFill/>
          <a:ln w="9525">
            <a:noFill/>
            <a:miter lim="800000"/>
            <a:headEnd/>
            <a:tailEnd/>
          </a:ln>
        </p:spPr>
        <p:txBody>
          <a:bodyPr/>
          <a:lstStyle/>
          <a:p>
            <a:pPr eaLnBrk="0" hangingPunct="0">
              <a:spcBef>
                <a:spcPct val="20000"/>
              </a:spcBef>
              <a:defRPr/>
            </a:pPr>
            <a:r>
              <a:rPr lang="en-US" sz="3200" kern="0" dirty="0" smtClean="0">
                <a:latin typeface="+mj-lt"/>
              </a:rPr>
              <a:t>What goes on the list?</a:t>
            </a:r>
            <a:endParaRPr lang="en-US" sz="3200" kern="0" dirty="0">
              <a:latin typeface="+mj-lt"/>
            </a:endParaRPr>
          </a:p>
          <a:p>
            <a:pPr algn="ctr" eaLnBrk="0" hangingPunct="0">
              <a:spcBef>
                <a:spcPct val="20000"/>
              </a:spcBef>
              <a:defRPr/>
            </a:pPr>
            <a:endParaRPr lang="en-US" sz="3200" kern="0" dirty="0"/>
          </a:p>
          <a:p>
            <a:pPr algn="ctr" eaLnBrk="0" hangingPunct="0">
              <a:spcBef>
                <a:spcPct val="20000"/>
              </a:spcBef>
              <a:defRPr/>
            </a:pPr>
            <a:endParaRPr lang="en-US" sz="3200" kern="0"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ctrTitle"/>
          </p:nvPr>
        </p:nvSpPr>
        <p:spPr>
          <a:xfrm>
            <a:off x="609600" y="76200"/>
            <a:ext cx="7772400" cy="1470025"/>
          </a:xfrm>
        </p:spPr>
        <p:txBody>
          <a:bodyPr/>
          <a:lstStyle/>
          <a:p>
            <a:pPr eaLnBrk="1" hangingPunct="1"/>
            <a:r>
              <a:rPr lang="en-US" b="1" smtClean="0"/>
              <a:t>Curriculum is:</a:t>
            </a:r>
          </a:p>
        </p:txBody>
      </p:sp>
      <p:pic>
        <p:nvPicPr>
          <p:cNvPr id="4" name="FenwickDefiningCurriculum.wmv">
            <a:hlinkClick r:id="" action="ppaction://media"/>
          </p:cNvPr>
          <p:cNvPicPr>
            <a:picLocks noRot="1" noChangeAspect="1"/>
          </p:cNvPicPr>
          <p:nvPr>
            <a:videoFile r:link="rId1"/>
          </p:nvPr>
        </p:nvPicPr>
        <p:blipFill>
          <a:blip r:embed="rId4" cstate="print"/>
          <a:srcRect/>
          <a:stretch>
            <a:fillRect/>
          </a:stretch>
        </p:blipFill>
        <p:spPr bwMode="auto">
          <a:xfrm>
            <a:off x="1524000" y="1143000"/>
            <a:ext cx="6096000" cy="457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4"/>
          <p:cNvSpPr txBox="1">
            <a:spLocks noChangeArrowheads="1"/>
          </p:cNvSpPr>
          <p:nvPr/>
        </p:nvSpPr>
        <p:spPr bwMode="auto">
          <a:xfrm>
            <a:off x="974725" y="2479675"/>
            <a:ext cx="777875" cy="461963"/>
          </a:xfrm>
          <a:prstGeom prst="rect">
            <a:avLst/>
          </a:prstGeom>
          <a:noFill/>
          <a:ln w="9525">
            <a:noFill/>
            <a:miter lim="800000"/>
            <a:headEnd/>
            <a:tailEnd/>
          </a:ln>
        </p:spPr>
        <p:txBody>
          <a:bodyPr>
            <a:spAutoFit/>
          </a:bodyPr>
          <a:lstStyle/>
          <a:p>
            <a:endParaRPr lang="en-US">
              <a:latin typeface="Times New Roman" pitchFamily="18" charset="0"/>
            </a:endParaRPr>
          </a:p>
        </p:txBody>
      </p:sp>
      <p:sp>
        <p:nvSpPr>
          <p:cNvPr id="27651" name="Text Box 9"/>
          <p:cNvSpPr txBox="1">
            <a:spLocks noChangeArrowheads="1"/>
          </p:cNvSpPr>
          <p:nvPr/>
        </p:nvSpPr>
        <p:spPr bwMode="auto">
          <a:xfrm>
            <a:off x="898525" y="1941513"/>
            <a:ext cx="2835275" cy="461962"/>
          </a:xfrm>
          <a:prstGeom prst="rect">
            <a:avLst/>
          </a:prstGeom>
          <a:noFill/>
          <a:ln w="12700" cap="sq">
            <a:noFill/>
            <a:miter lim="800000"/>
            <a:headEnd type="none" w="sm" len="sm"/>
            <a:tailEnd type="none" w="sm" len="sm"/>
          </a:ln>
        </p:spPr>
        <p:txBody>
          <a:bodyPr>
            <a:spAutoFit/>
          </a:bodyPr>
          <a:lstStyle/>
          <a:p>
            <a:endParaRPr lang="en-US"/>
          </a:p>
        </p:txBody>
      </p:sp>
      <p:sp>
        <p:nvSpPr>
          <p:cNvPr id="27652" name="Text Box 10"/>
          <p:cNvSpPr txBox="1">
            <a:spLocks noChangeArrowheads="1"/>
          </p:cNvSpPr>
          <p:nvPr/>
        </p:nvSpPr>
        <p:spPr bwMode="auto">
          <a:xfrm>
            <a:off x="593725" y="1941513"/>
            <a:ext cx="184150" cy="461962"/>
          </a:xfrm>
          <a:prstGeom prst="rect">
            <a:avLst/>
          </a:prstGeom>
          <a:noFill/>
          <a:ln w="12700" cap="sq">
            <a:noFill/>
            <a:miter lim="800000"/>
            <a:headEnd type="none" w="sm" len="sm"/>
            <a:tailEnd type="none" w="sm" len="sm"/>
          </a:ln>
        </p:spPr>
        <p:txBody>
          <a:bodyPr wrap="none">
            <a:spAutoFit/>
          </a:bodyPr>
          <a:lstStyle/>
          <a:p>
            <a:endParaRPr lang="en-US"/>
          </a:p>
        </p:txBody>
      </p:sp>
      <p:sp>
        <p:nvSpPr>
          <p:cNvPr id="22534" name="Text Box 12"/>
          <p:cNvSpPr txBox="1">
            <a:spLocks noChangeArrowheads="1"/>
          </p:cNvSpPr>
          <p:nvPr/>
        </p:nvSpPr>
        <p:spPr bwMode="auto">
          <a:xfrm>
            <a:off x="152400" y="533400"/>
            <a:ext cx="8763000" cy="3324225"/>
          </a:xfrm>
          <a:prstGeom prst="rect">
            <a:avLst/>
          </a:prstGeom>
          <a:noFill/>
          <a:ln w="12700" cap="sq">
            <a:noFill/>
            <a:miter lim="800000"/>
            <a:headEnd type="none" w="sm" len="sm"/>
            <a:tailEnd type="none" w="sm" len="sm"/>
          </a:ln>
        </p:spPr>
        <p:txBody>
          <a:bodyPr>
            <a:spAutoFit/>
          </a:bodyPr>
          <a:lstStyle/>
          <a:p>
            <a:pPr algn="ctr">
              <a:defRPr/>
            </a:pPr>
            <a:r>
              <a:rPr lang="en-US" sz="4800" b="1" dirty="0">
                <a:solidFill>
                  <a:srgbClr val="00467A"/>
                </a:solidFill>
                <a:latin typeface="+mj-lt"/>
              </a:rPr>
              <a:t>When educators are asked:</a:t>
            </a:r>
          </a:p>
          <a:p>
            <a:pPr algn="ctr">
              <a:defRPr/>
            </a:pPr>
            <a:r>
              <a:rPr lang="en-US" sz="3200" dirty="0">
                <a:latin typeface="+mj-lt"/>
              </a:rPr>
              <a:t>“What curriculum do you teach?”</a:t>
            </a:r>
          </a:p>
          <a:p>
            <a:pPr algn="ctr">
              <a:defRPr/>
            </a:pPr>
            <a:endParaRPr lang="en-US" sz="1200" dirty="0">
              <a:latin typeface="+mj-lt"/>
            </a:endParaRPr>
          </a:p>
          <a:p>
            <a:pPr algn="ctr">
              <a:defRPr/>
            </a:pPr>
            <a:endParaRPr lang="en-US" sz="3200" dirty="0">
              <a:latin typeface="+mj-lt"/>
            </a:endParaRPr>
          </a:p>
          <a:p>
            <a:pPr algn="ctr">
              <a:defRPr/>
            </a:pPr>
            <a:r>
              <a:rPr lang="en-US" sz="5400" b="1" dirty="0">
                <a:solidFill>
                  <a:srgbClr val="00467A"/>
                </a:solidFill>
                <a:latin typeface="+mj-lt"/>
              </a:rPr>
              <a:t>They often reply:</a:t>
            </a:r>
          </a:p>
          <a:p>
            <a:pPr algn="ctr">
              <a:defRPr/>
            </a:pPr>
            <a:r>
              <a:rPr lang="en-US" sz="3200" dirty="0">
                <a:latin typeface="+mj-lt"/>
              </a:rPr>
              <a:t>“The Standard Course of Study”</a:t>
            </a:r>
          </a:p>
        </p:txBody>
      </p:sp>
      <p:sp>
        <p:nvSpPr>
          <p:cNvPr id="6" name="Rectangle 5"/>
          <p:cNvSpPr/>
          <p:nvPr/>
        </p:nvSpPr>
        <p:spPr>
          <a:xfrm>
            <a:off x="2057400" y="4648200"/>
            <a:ext cx="5562600" cy="461963"/>
          </a:xfrm>
          <a:prstGeom prst="rect">
            <a:avLst/>
          </a:prstGeom>
        </p:spPr>
        <p:txBody>
          <a:bodyPr>
            <a:spAutoFit/>
          </a:bodyPr>
          <a:lstStyle/>
          <a:p>
            <a:pPr>
              <a:defRPr/>
            </a:pPr>
            <a:r>
              <a:rPr lang="en-US" b="1" dirty="0">
                <a:solidFill>
                  <a:schemeClr val="tx1">
                    <a:lumMod val="75000"/>
                    <a:lumOff val="25000"/>
                  </a:schemeClr>
                </a:solidFill>
              </a:rPr>
              <a:t>This Answer is </a:t>
            </a:r>
            <a:r>
              <a:rPr lang="en-US" b="1" i="1" u="sng" dirty="0">
                <a:solidFill>
                  <a:schemeClr val="tx1">
                    <a:lumMod val="75000"/>
                    <a:lumOff val="25000"/>
                  </a:schemeClr>
                </a:solidFill>
              </a:rPr>
              <a:t>Partially</a:t>
            </a:r>
            <a:r>
              <a:rPr lang="en-US" b="1" u="sng" dirty="0">
                <a:solidFill>
                  <a:schemeClr val="tx1">
                    <a:lumMod val="75000"/>
                    <a:lumOff val="25000"/>
                  </a:schemeClr>
                </a:solidFill>
              </a:rPr>
              <a:t> Correct</a:t>
            </a:r>
            <a:endParaRPr lang="en-US" dirty="0"/>
          </a:p>
        </p:txBody>
      </p:sp>
    </p:spTree>
    <p:custDataLst>
      <p:tags r:id="rId1"/>
    </p:custData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ctrTitle"/>
          </p:nvPr>
        </p:nvSpPr>
        <p:spPr>
          <a:xfrm>
            <a:off x="685800" y="-22225"/>
            <a:ext cx="7772400" cy="1470025"/>
          </a:xfrm>
        </p:spPr>
        <p:txBody>
          <a:bodyPr/>
          <a:lstStyle/>
          <a:p>
            <a:pPr eaLnBrk="1" hangingPunct="1"/>
            <a:r>
              <a:rPr lang="en-US" sz="5400" b="1" smtClean="0">
                <a:solidFill>
                  <a:srgbClr val="00467A"/>
                </a:solidFill>
              </a:rPr>
              <a:t>Curriculum Is:</a:t>
            </a:r>
          </a:p>
        </p:txBody>
      </p:sp>
      <p:sp>
        <p:nvSpPr>
          <p:cNvPr id="34819" name="Content Placeholder 2"/>
          <p:cNvSpPr>
            <a:spLocks noGrp="1"/>
          </p:cNvSpPr>
          <p:nvPr>
            <p:ph type="subTitle" idx="1"/>
          </p:nvPr>
        </p:nvSpPr>
        <p:spPr>
          <a:xfrm>
            <a:off x="4267200" y="1600200"/>
            <a:ext cx="4038600" cy="3886200"/>
          </a:xfrm>
        </p:spPr>
        <p:txBody>
          <a:bodyPr rtlCol="0">
            <a:normAutofit/>
          </a:bodyPr>
          <a:lstStyle/>
          <a:p>
            <a:pPr algn="l" eaLnBrk="1" fontAlgn="auto" hangingPunct="1">
              <a:spcAft>
                <a:spcPts val="0"/>
              </a:spcAft>
              <a:defRPr/>
            </a:pPr>
            <a:r>
              <a:rPr lang="en-US" sz="2400" dirty="0" smtClean="0">
                <a:solidFill>
                  <a:schemeClr val="tx1"/>
                </a:solidFill>
                <a:latin typeface="+mj-lt"/>
              </a:rPr>
              <a:t>What teachers teach</a:t>
            </a:r>
          </a:p>
          <a:p>
            <a:pPr algn="l" eaLnBrk="1" fontAlgn="auto" hangingPunct="1">
              <a:spcAft>
                <a:spcPts val="0"/>
              </a:spcAft>
              <a:defRPr/>
            </a:pPr>
            <a:r>
              <a:rPr lang="en-US" sz="2400" dirty="0" smtClean="0">
                <a:solidFill>
                  <a:schemeClr val="tx1"/>
                </a:solidFill>
                <a:latin typeface="+mj-lt"/>
              </a:rPr>
              <a:t>What students learn</a:t>
            </a:r>
          </a:p>
          <a:p>
            <a:pPr algn="l" eaLnBrk="1" fontAlgn="auto" hangingPunct="1">
              <a:spcAft>
                <a:spcPts val="0"/>
              </a:spcAft>
              <a:defRPr/>
            </a:pPr>
            <a:r>
              <a:rPr lang="en-US" sz="2400" dirty="0" smtClean="0">
                <a:solidFill>
                  <a:schemeClr val="tx1"/>
                </a:solidFill>
                <a:latin typeface="+mj-lt"/>
              </a:rPr>
              <a:t>What the district mandates</a:t>
            </a:r>
          </a:p>
          <a:p>
            <a:pPr algn="l" eaLnBrk="1" fontAlgn="auto" hangingPunct="1">
              <a:spcAft>
                <a:spcPts val="0"/>
              </a:spcAft>
              <a:defRPr/>
            </a:pPr>
            <a:r>
              <a:rPr lang="en-US" sz="2400" dirty="0" smtClean="0">
                <a:solidFill>
                  <a:schemeClr val="tx1"/>
                </a:solidFill>
                <a:latin typeface="+mj-lt"/>
              </a:rPr>
              <a:t>What DPI requires</a:t>
            </a:r>
          </a:p>
          <a:p>
            <a:pPr algn="l" eaLnBrk="1" fontAlgn="auto" hangingPunct="1">
              <a:spcAft>
                <a:spcPts val="0"/>
              </a:spcAft>
              <a:defRPr/>
            </a:pPr>
            <a:r>
              <a:rPr lang="en-US" sz="2400" dirty="0" smtClean="0">
                <a:solidFill>
                  <a:schemeClr val="tx1"/>
                </a:solidFill>
                <a:latin typeface="+mj-lt"/>
              </a:rPr>
              <a:t>What is expected by</a:t>
            </a:r>
          </a:p>
          <a:p>
            <a:pPr lvl="1" algn="l" eaLnBrk="1" fontAlgn="auto" hangingPunct="1">
              <a:spcAft>
                <a:spcPts val="0"/>
              </a:spcAft>
              <a:defRPr/>
            </a:pPr>
            <a:r>
              <a:rPr lang="en-US" sz="1800" dirty="0" smtClean="0">
                <a:solidFill>
                  <a:schemeClr val="tx1"/>
                </a:solidFill>
                <a:latin typeface="+mj-lt"/>
              </a:rPr>
              <a:t>Parents</a:t>
            </a:r>
          </a:p>
          <a:p>
            <a:pPr lvl="1" algn="l" eaLnBrk="1" fontAlgn="auto" hangingPunct="1">
              <a:spcAft>
                <a:spcPts val="0"/>
              </a:spcAft>
              <a:defRPr/>
            </a:pPr>
            <a:r>
              <a:rPr lang="en-US" sz="1800" dirty="0" smtClean="0">
                <a:solidFill>
                  <a:schemeClr val="tx1"/>
                </a:solidFill>
                <a:latin typeface="+mj-lt"/>
              </a:rPr>
              <a:t>Community</a:t>
            </a:r>
          </a:p>
          <a:p>
            <a:pPr lvl="1" algn="l" eaLnBrk="1" fontAlgn="auto" hangingPunct="1">
              <a:spcAft>
                <a:spcPts val="0"/>
              </a:spcAft>
              <a:defRPr/>
            </a:pPr>
            <a:r>
              <a:rPr lang="en-US" sz="1800" dirty="0" smtClean="0">
                <a:solidFill>
                  <a:schemeClr val="tx1"/>
                </a:solidFill>
                <a:latin typeface="+mj-lt"/>
              </a:rPr>
              <a:t>Higher Education</a:t>
            </a:r>
          </a:p>
        </p:txBody>
      </p:sp>
      <p:pic>
        <p:nvPicPr>
          <p:cNvPr id="28676" name="Picture 2" descr="http://www.uxbooth.com/wp-content/uploads/2010/08/paper-pile.jpg"/>
          <p:cNvPicPr>
            <a:picLocks noChangeAspect="1" noChangeArrowheads="1"/>
          </p:cNvPicPr>
          <p:nvPr/>
        </p:nvPicPr>
        <p:blipFill>
          <a:blip r:embed="rId3" cstate="print"/>
          <a:srcRect/>
          <a:stretch>
            <a:fillRect/>
          </a:stretch>
        </p:blipFill>
        <p:spPr bwMode="auto">
          <a:xfrm>
            <a:off x="366713" y="1447800"/>
            <a:ext cx="3138487" cy="40528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type="body" idx="1"/>
          </p:nvPr>
        </p:nvSpPr>
        <p:spPr>
          <a:xfrm>
            <a:off x="457200" y="2332038"/>
            <a:ext cx="8229600" cy="4525962"/>
          </a:xfrm>
        </p:spPr>
        <p:txBody>
          <a:bodyPr rtlCol="0">
            <a:normAutofit/>
          </a:bodyPr>
          <a:lstStyle/>
          <a:p>
            <a:pPr eaLnBrk="1" fontAlgn="auto" hangingPunct="1">
              <a:lnSpc>
                <a:spcPct val="90000"/>
              </a:lnSpc>
              <a:spcAft>
                <a:spcPts val="0"/>
              </a:spcAft>
              <a:defRPr/>
            </a:pPr>
            <a:r>
              <a:rPr lang="en-US" sz="2800" b="1" u="sng" dirty="0" smtClean="0">
                <a:latin typeface="+mj-lt"/>
              </a:rPr>
              <a:t>Curriculum</a:t>
            </a:r>
          </a:p>
          <a:p>
            <a:pPr lvl="1" eaLnBrk="1" fontAlgn="auto" hangingPunct="1">
              <a:lnSpc>
                <a:spcPct val="90000"/>
              </a:lnSpc>
              <a:spcAft>
                <a:spcPts val="0"/>
              </a:spcAft>
              <a:defRPr/>
            </a:pPr>
            <a:r>
              <a:rPr lang="en-US" sz="2400" dirty="0" smtClean="0">
                <a:latin typeface="+mj-lt"/>
              </a:rPr>
              <a:t>Identifies Critical Expectations</a:t>
            </a:r>
          </a:p>
          <a:p>
            <a:pPr eaLnBrk="1" fontAlgn="auto" hangingPunct="1">
              <a:lnSpc>
                <a:spcPct val="90000"/>
              </a:lnSpc>
              <a:spcAft>
                <a:spcPts val="0"/>
              </a:spcAft>
              <a:defRPr/>
            </a:pPr>
            <a:r>
              <a:rPr lang="en-US" sz="2800" b="1" u="sng" dirty="0" smtClean="0">
                <a:latin typeface="+mj-lt"/>
              </a:rPr>
              <a:t>Instruction</a:t>
            </a:r>
          </a:p>
          <a:p>
            <a:pPr lvl="1" eaLnBrk="1" fontAlgn="auto" hangingPunct="1">
              <a:lnSpc>
                <a:spcPct val="90000"/>
              </a:lnSpc>
              <a:spcAft>
                <a:spcPts val="0"/>
              </a:spcAft>
              <a:defRPr/>
            </a:pPr>
            <a:r>
              <a:rPr lang="en-US" sz="2400" dirty="0" smtClean="0">
                <a:latin typeface="+mj-lt"/>
              </a:rPr>
              <a:t>Defines Essential Outcomes</a:t>
            </a:r>
          </a:p>
          <a:p>
            <a:pPr lvl="1" eaLnBrk="1" fontAlgn="auto" hangingPunct="1">
              <a:lnSpc>
                <a:spcPct val="90000"/>
              </a:lnSpc>
              <a:spcAft>
                <a:spcPts val="0"/>
              </a:spcAft>
              <a:defRPr/>
            </a:pPr>
            <a:r>
              <a:rPr lang="en-US" sz="2400" dirty="0" smtClean="0">
                <a:latin typeface="+mj-lt"/>
              </a:rPr>
              <a:t>Presents Relevant Information</a:t>
            </a:r>
          </a:p>
          <a:p>
            <a:pPr lvl="1" eaLnBrk="1" fontAlgn="auto" hangingPunct="1">
              <a:lnSpc>
                <a:spcPct val="90000"/>
              </a:lnSpc>
              <a:spcAft>
                <a:spcPts val="0"/>
              </a:spcAft>
              <a:defRPr/>
            </a:pPr>
            <a:r>
              <a:rPr lang="en-US" sz="2400" dirty="0" smtClean="0">
                <a:latin typeface="+mj-lt"/>
              </a:rPr>
              <a:t>Develops Understanding</a:t>
            </a:r>
          </a:p>
          <a:p>
            <a:pPr eaLnBrk="1" fontAlgn="auto" hangingPunct="1">
              <a:lnSpc>
                <a:spcPct val="90000"/>
              </a:lnSpc>
              <a:spcAft>
                <a:spcPts val="0"/>
              </a:spcAft>
              <a:defRPr/>
            </a:pPr>
            <a:r>
              <a:rPr lang="en-US" sz="2800" b="1" u="sng" dirty="0" smtClean="0">
                <a:latin typeface="+mj-lt"/>
              </a:rPr>
              <a:t>Assessment</a:t>
            </a:r>
          </a:p>
          <a:p>
            <a:pPr lvl="1" eaLnBrk="1" fontAlgn="auto" hangingPunct="1">
              <a:lnSpc>
                <a:spcPct val="90000"/>
              </a:lnSpc>
              <a:spcAft>
                <a:spcPts val="0"/>
              </a:spcAft>
              <a:defRPr/>
            </a:pPr>
            <a:r>
              <a:rPr lang="en-US" sz="2400" dirty="0" smtClean="0">
                <a:latin typeface="+mj-lt"/>
              </a:rPr>
              <a:t>Reveals Students’ Achieved Skills</a:t>
            </a:r>
          </a:p>
          <a:p>
            <a:pPr lvl="2" eaLnBrk="1" fontAlgn="auto" hangingPunct="1">
              <a:lnSpc>
                <a:spcPct val="90000"/>
              </a:lnSpc>
              <a:spcAft>
                <a:spcPts val="0"/>
              </a:spcAft>
              <a:defRPr/>
            </a:pPr>
            <a:r>
              <a:rPr lang="en-US" sz="2000" dirty="0" smtClean="0">
                <a:latin typeface="+mj-lt"/>
              </a:rPr>
              <a:t>Formative Assessment</a:t>
            </a:r>
          </a:p>
          <a:p>
            <a:pPr lvl="2" eaLnBrk="1" fontAlgn="auto" hangingPunct="1">
              <a:lnSpc>
                <a:spcPct val="90000"/>
              </a:lnSpc>
              <a:spcAft>
                <a:spcPts val="0"/>
              </a:spcAft>
              <a:defRPr/>
            </a:pPr>
            <a:r>
              <a:rPr lang="en-US" sz="2000" dirty="0" smtClean="0">
                <a:latin typeface="+mj-lt"/>
              </a:rPr>
              <a:t>Summative Assessment</a:t>
            </a:r>
          </a:p>
        </p:txBody>
      </p:sp>
      <p:sp>
        <p:nvSpPr>
          <p:cNvPr id="6" name="Rectangle 2"/>
          <p:cNvSpPr txBox="1">
            <a:spLocks noChangeArrowheads="1"/>
          </p:cNvSpPr>
          <p:nvPr/>
        </p:nvSpPr>
        <p:spPr bwMode="auto">
          <a:xfrm>
            <a:off x="685800" y="457200"/>
            <a:ext cx="8001000" cy="1143000"/>
          </a:xfrm>
          <a:prstGeom prst="rect">
            <a:avLst/>
          </a:prstGeom>
          <a:noFill/>
          <a:ln w="9525">
            <a:noFill/>
            <a:miter lim="800000"/>
            <a:headEnd/>
            <a:tailEnd/>
          </a:ln>
          <a:effectLst/>
        </p:spPr>
        <p:txBody>
          <a:bodyPr anchor="ctr"/>
          <a:lstStyle/>
          <a:p>
            <a:pPr algn="ctr">
              <a:defRPr/>
            </a:pPr>
            <a:r>
              <a:rPr lang="en-US" sz="5400" b="1" kern="0" dirty="0">
                <a:solidFill>
                  <a:srgbClr val="00467A"/>
                </a:solidFill>
                <a:latin typeface="+mj-lt"/>
                <a:ea typeface="+mj-ea"/>
                <a:cs typeface="+mj-cs"/>
              </a:rPr>
              <a:t>Curriculum:</a:t>
            </a:r>
          </a:p>
          <a:p>
            <a:pPr algn="ctr">
              <a:defRPr/>
            </a:pPr>
            <a:r>
              <a:rPr lang="en-US" sz="3200" b="1" kern="0" dirty="0">
                <a:solidFill>
                  <a:srgbClr val="00467A"/>
                </a:solidFill>
                <a:latin typeface="+mj-lt"/>
                <a:ea typeface="+mj-ea"/>
                <a:cs typeface="+mj-cs"/>
              </a:rPr>
              <a:t>three distinct components</a:t>
            </a:r>
          </a:p>
        </p:txBody>
      </p:sp>
      <p:pic>
        <p:nvPicPr>
          <p:cNvPr id="30724" name="Picture 2" descr="http://www.uxbooth.com/wp-content/uploads/2010/08/paper-pile.jpg"/>
          <p:cNvPicPr>
            <a:picLocks noChangeAspect="1" noChangeArrowheads="1"/>
          </p:cNvPicPr>
          <p:nvPr/>
        </p:nvPicPr>
        <p:blipFill>
          <a:blip r:embed="rId4" cstate="print"/>
          <a:srcRect/>
          <a:stretch>
            <a:fillRect/>
          </a:stretch>
        </p:blipFill>
        <p:spPr bwMode="auto">
          <a:xfrm>
            <a:off x="6019800" y="2286000"/>
            <a:ext cx="2640013" cy="3508375"/>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885DB5F8-4BAD-423B-BE7D-01CC35EFBCCA}" type="slidenum">
              <a:rPr lang="en-US"/>
              <a:pPr>
                <a:defRPr/>
              </a:pPr>
              <a:t>2</a:t>
            </a:fld>
            <a:endParaRPr lang="en-US"/>
          </a:p>
        </p:txBody>
      </p:sp>
      <p:pic>
        <p:nvPicPr>
          <p:cNvPr id="13315" name="Picture 2" descr="http://t2.gstatic.com/images?q=tbn:ANd9GcT1yAOKyvne457whsG-9z4HnGZMjsPdA5tXSeQY-gmqR7Yf1yciaA"/>
          <p:cNvPicPr>
            <a:picLocks noChangeAspect="1" noChangeArrowheads="1"/>
          </p:cNvPicPr>
          <p:nvPr/>
        </p:nvPicPr>
        <p:blipFill>
          <a:blip r:embed="rId3" cstate="print"/>
          <a:srcRect/>
          <a:stretch>
            <a:fillRect/>
          </a:stretch>
        </p:blipFill>
        <p:spPr bwMode="auto">
          <a:xfrm>
            <a:off x="1981200" y="3125788"/>
            <a:ext cx="1285875" cy="1298575"/>
          </a:xfrm>
          <a:prstGeom prst="rect">
            <a:avLst/>
          </a:prstGeom>
          <a:noFill/>
          <a:ln w="9525">
            <a:noFill/>
            <a:miter lim="800000"/>
            <a:headEnd/>
            <a:tailEnd/>
          </a:ln>
        </p:spPr>
      </p:pic>
      <p:sp>
        <p:nvSpPr>
          <p:cNvPr id="7" name="Right Arrow 6"/>
          <p:cNvSpPr/>
          <p:nvPr/>
        </p:nvSpPr>
        <p:spPr>
          <a:xfrm>
            <a:off x="533400" y="3811588"/>
            <a:ext cx="8153400" cy="836612"/>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317" name="Title 1"/>
          <p:cNvSpPr>
            <a:spLocks noGrp="1"/>
          </p:cNvSpPr>
          <p:nvPr>
            <p:ph type="ctrTitle"/>
          </p:nvPr>
        </p:nvSpPr>
        <p:spPr>
          <a:xfrm>
            <a:off x="609600" y="1655763"/>
            <a:ext cx="7772400" cy="1470025"/>
          </a:xfrm>
        </p:spPr>
        <p:txBody>
          <a:bodyPr/>
          <a:lstStyle/>
          <a:p>
            <a:pPr eaLnBrk="1" hangingPunct="1"/>
            <a:r>
              <a:rPr lang="en-US" sz="8000" b="1" smtClean="0"/>
              <a:t>Curriculum</a:t>
            </a:r>
          </a:p>
        </p:txBody>
      </p:sp>
      <p:sp>
        <p:nvSpPr>
          <p:cNvPr id="13318" name="TextBox 8"/>
          <p:cNvSpPr txBox="1">
            <a:spLocks noChangeArrowheads="1"/>
          </p:cNvSpPr>
          <p:nvPr/>
        </p:nvSpPr>
        <p:spPr bwMode="auto">
          <a:xfrm>
            <a:off x="609600" y="4033838"/>
            <a:ext cx="7620000" cy="400050"/>
          </a:xfrm>
          <a:prstGeom prst="rect">
            <a:avLst/>
          </a:prstGeom>
          <a:noFill/>
          <a:ln w="9525">
            <a:noFill/>
            <a:miter lim="800000"/>
            <a:headEnd/>
            <a:tailEnd/>
          </a:ln>
        </p:spPr>
        <p:txBody>
          <a:bodyPr>
            <a:spAutoFit/>
          </a:bodyPr>
          <a:lstStyle/>
          <a:p>
            <a:pPr algn="ctr"/>
            <a:r>
              <a:rPr lang="en-US" sz="2000" b="1">
                <a:solidFill>
                  <a:schemeClr val="bg1"/>
                </a:solidFill>
              </a:rPr>
              <a:t>Standards                                                   Student Achievement</a:t>
            </a:r>
          </a:p>
        </p:txBody>
      </p:sp>
      <p:sp>
        <p:nvSpPr>
          <p:cNvPr id="10" name="Bent-Up Arrow 9"/>
          <p:cNvSpPr/>
          <p:nvPr/>
        </p:nvSpPr>
        <p:spPr>
          <a:xfrm rot="10800000">
            <a:off x="609600" y="2393950"/>
            <a:ext cx="1155700" cy="1112838"/>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Bent-Up Arrow 10"/>
          <p:cNvSpPr/>
          <p:nvPr/>
        </p:nvSpPr>
        <p:spPr>
          <a:xfrm rot="10800000" flipH="1">
            <a:off x="7099300" y="2363788"/>
            <a:ext cx="1054100" cy="1112837"/>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7" name="Rectangle 3"/>
          <p:cNvSpPr>
            <a:spLocks noGrp="1" noChangeArrowheads="1"/>
          </p:cNvSpPr>
          <p:nvPr>
            <p:ph type="body" idx="1"/>
          </p:nvPr>
        </p:nvSpPr>
        <p:spPr>
          <a:xfrm>
            <a:off x="457200" y="2332038"/>
            <a:ext cx="8229600" cy="4525962"/>
          </a:xfrm>
        </p:spPr>
        <p:txBody>
          <a:bodyPr rtlCol="0">
            <a:normAutofit/>
          </a:bodyPr>
          <a:lstStyle/>
          <a:p>
            <a:pPr eaLnBrk="1" fontAlgn="auto" hangingPunct="1">
              <a:lnSpc>
                <a:spcPct val="90000"/>
              </a:lnSpc>
              <a:spcAft>
                <a:spcPts val="0"/>
              </a:spcAft>
              <a:defRPr/>
            </a:pPr>
            <a:r>
              <a:rPr lang="en-US" sz="2800" b="1" u="sng" dirty="0" smtClean="0">
                <a:latin typeface="+mj-lt"/>
              </a:rPr>
              <a:t>Written</a:t>
            </a:r>
          </a:p>
          <a:p>
            <a:pPr lvl="1" eaLnBrk="1" fontAlgn="auto" hangingPunct="1">
              <a:lnSpc>
                <a:spcPct val="90000"/>
              </a:lnSpc>
              <a:spcAft>
                <a:spcPts val="0"/>
              </a:spcAft>
              <a:defRPr/>
            </a:pPr>
            <a:r>
              <a:rPr lang="en-US" sz="2400" dirty="0" smtClean="0">
                <a:solidFill>
                  <a:schemeClr val="tx1">
                    <a:lumMod val="50000"/>
                    <a:lumOff val="50000"/>
                  </a:schemeClr>
                </a:solidFill>
                <a:latin typeface="+mj-lt"/>
              </a:rPr>
              <a:t>Identifies Critical Expectations</a:t>
            </a:r>
          </a:p>
          <a:p>
            <a:pPr eaLnBrk="1" fontAlgn="auto" hangingPunct="1">
              <a:lnSpc>
                <a:spcPct val="90000"/>
              </a:lnSpc>
              <a:spcAft>
                <a:spcPts val="0"/>
              </a:spcAft>
              <a:defRPr/>
            </a:pPr>
            <a:r>
              <a:rPr lang="en-US" sz="2800" b="1" u="sng" dirty="0" smtClean="0">
                <a:latin typeface="+mj-lt"/>
              </a:rPr>
              <a:t>Taught</a:t>
            </a:r>
          </a:p>
          <a:p>
            <a:pPr lvl="1" eaLnBrk="1" fontAlgn="auto" hangingPunct="1">
              <a:lnSpc>
                <a:spcPct val="90000"/>
              </a:lnSpc>
              <a:spcAft>
                <a:spcPts val="0"/>
              </a:spcAft>
              <a:defRPr/>
            </a:pPr>
            <a:r>
              <a:rPr lang="en-US" sz="2400" dirty="0" smtClean="0">
                <a:solidFill>
                  <a:schemeClr val="tx1">
                    <a:lumMod val="50000"/>
                    <a:lumOff val="50000"/>
                  </a:schemeClr>
                </a:solidFill>
                <a:latin typeface="+mj-lt"/>
              </a:rPr>
              <a:t>Defines Essential Outcomes</a:t>
            </a:r>
          </a:p>
          <a:p>
            <a:pPr lvl="1" eaLnBrk="1" fontAlgn="auto" hangingPunct="1">
              <a:lnSpc>
                <a:spcPct val="90000"/>
              </a:lnSpc>
              <a:spcAft>
                <a:spcPts val="0"/>
              </a:spcAft>
              <a:defRPr/>
            </a:pPr>
            <a:r>
              <a:rPr lang="en-US" sz="2400" dirty="0" smtClean="0">
                <a:solidFill>
                  <a:schemeClr val="tx1">
                    <a:lumMod val="50000"/>
                    <a:lumOff val="50000"/>
                  </a:schemeClr>
                </a:solidFill>
                <a:latin typeface="+mj-lt"/>
              </a:rPr>
              <a:t>Presents Relevant Information</a:t>
            </a:r>
          </a:p>
          <a:p>
            <a:pPr lvl="1" eaLnBrk="1" fontAlgn="auto" hangingPunct="1">
              <a:lnSpc>
                <a:spcPct val="90000"/>
              </a:lnSpc>
              <a:spcAft>
                <a:spcPts val="0"/>
              </a:spcAft>
              <a:defRPr/>
            </a:pPr>
            <a:r>
              <a:rPr lang="en-US" sz="2400" dirty="0" smtClean="0">
                <a:solidFill>
                  <a:schemeClr val="tx1">
                    <a:lumMod val="50000"/>
                    <a:lumOff val="50000"/>
                  </a:schemeClr>
                </a:solidFill>
                <a:latin typeface="+mj-lt"/>
              </a:rPr>
              <a:t>Develops Understanding</a:t>
            </a:r>
          </a:p>
          <a:p>
            <a:pPr eaLnBrk="1" fontAlgn="auto" hangingPunct="1">
              <a:lnSpc>
                <a:spcPct val="90000"/>
              </a:lnSpc>
              <a:spcAft>
                <a:spcPts val="0"/>
              </a:spcAft>
              <a:defRPr/>
            </a:pPr>
            <a:r>
              <a:rPr lang="en-US" sz="2800" b="1" u="sng" dirty="0" smtClean="0">
                <a:latin typeface="+mj-lt"/>
              </a:rPr>
              <a:t>Tested</a:t>
            </a:r>
          </a:p>
          <a:p>
            <a:pPr lvl="1" eaLnBrk="1" fontAlgn="auto" hangingPunct="1">
              <a:lnSpc>
                <a:spcPct val="90000"/>
              </a:lnSpc>
              <a:spcAft>
                <a:spcPts val="0"/>
              </a:spcAft>
              <a:defRPr/>
            </a:pPr>
            <a:r>
              <a:rPr lang="en-US" sz="2400" dirty="0" smtClean="0">
                <a:solidFill>
                  <a:schemeClr val="tx1">
                    <a:lumMod val="50000"/>
                    <a:lumOff val="50000"/>
                  </a:schemeClr>
                </a:solidFill>
                <a:latin typeface="+mj-lt"/>
              </a:rPr>
              <a:t>Reveals Students’ Achieved Skills</a:t>
            </a:r>
          </a:p>
          <a:p>
            <a:pPr lvl="2" eaLnBrk="1" fontAlgn="auto" hangingPunct="1">
              <a:lnSpc>
                <a:spcPct val="90000"/>
              </a:lnSpc>
              <a:spcAft>
                <a:spcPts val="0"/>
              </a:spcAft>
              <a:defRPr/>
            </a:pPr>
            <a:r>
              <a:rPr lang="en-US" sz="2000" dirty="0" smtClean="0">
                <a:solidFill>
                  <a:schemeClr val="tx1">
                    <a:lumMod val="50000"/>
                    <a:lumOff val="50000"/>
                  </a:schemeClr>
                </a:solidFill>
                <a:latin typeface="+mj-lt"/>
              </a:rPr>
              <a:t>Formative Assessment</a:t>
            </a:r>
          </a:p>
          <a:p>
            <a:pPr lvl="2" eaLnBrk="1" fontAlgn="auto" hangingPunct="1">
              <a:lnSpc>
                <a:spcPct val="90000"/>
              </a:lnSpc>
              <a:spcAft>
                <a:spcPts val="0"/>
              </a:spcAft>
              <a:defRPr/>
            </a:pPr>
            <a:r>
              <a:rPr lang="en-US" sz="2000" dirty="0" smtClean="0">
                <a:solidFill>
                  <a:schemeClr val="tx1">
                    <a:lumMod val="50000"/>
                    <a:lumOff val="50000"/>
                  </a:schemeClr>
                </a:solidFill>
                <a:latin typeface="+mj-lt"/>
              </a:rPr>
              <a:t>Summative Assessment</a:t>
            </a:r>
            <a:endParaRPr lang="en-US" sz="2000" dirty="0">
              <a:solidFill>
                <a:schemeClr val="tx1">
                  <a:lumMod val="50000"/>
                  <a:lumOff val="50000"/>
                </a:schemeClr>
              </a:solidFill>
              <a:latin typeface="+mj-lt"/>
            </a:endParaRPr>
          </a:p>
        </p:txBody>
      </p:sp>
      <p:pic>
        <p:nvPicPr>
          <p:cNvPr id="31747" name="Picture 2" descr="http://www.uxbooth.com/wp-content/uploads/2010/08/paper-pile.jpg"/>
          <p:cNvPicPr>
            <a:picLocks noChangeAspect="1" noChangeArrowheads="1"/>
          </p:cNvPicPr>
          <p:nvPr/>
        </p:nvPicPr>
        <p:blipFill>
          <a:blip r:embed="rId4" cstate="print"/>
          <a:srcRect/>
          <a:stretch>
            <a:fillRect/>
          </a:stretch>
        </p:blipFill>
        <p:spPr bwMode="auto">
          <a:xfrm>
            <a:off x="6019800" y="2286000"/>
            <a:ext cx="2640013" cy="3508375"/>
          </a:xfrm>
          <a:prstGeom prst="rect">
            <a:avLst/>
          </a:prstGeom>
          <a:noFill/>
          <a:ln w="9525">
            <a:noFill/>
            <a:miter lim="800000"/>
            <a:headEnd/>
            <a:tailEnd/>
          </a:ln>
        </p:spPr>
      </p:pic>
      <p:sp>
        <p:nvSpPr>
          <p:cNvPr id="9" name="Rectangle 2"/>
          <p:cNvSpPr txBox="1">
            <a:spLocks noChangeArrowheads="1"/>
          </p:cNvSpPr>
          <p:nvPr/>
        </p:nvSpPr>
        <p:spPr bwMode="auto">
          <a:xfrm>
            <a:off x="685800" y="457200"/>
            <a:ext cx="8001000" cy="1143000"/>
          </a:xfrm>
          <a:prstGeom prst="rect">
            <a:avLst/>
          </a:prstGeom>
          <a:noFill/>
          <a:ln w="9525">
            <a:noFill/>
            <a:miter lim="800000"/>
            <a:headEnd/>
            <a:tailEnd/>
          </a:ln>
          <a:effectLst/>
        </p:spPr>
        <p:txBody>
          <a:bodyPr anchor="ctr"/>
          <a:lstStyle/>
          <a:p>
            <a:pPr algn="ctr">
              <a:defRPr/>
            </a:pPr>
            <a:r>
              <a:rPr lang="en-US" sz="5400" b="1" kern="0" dirty="0">
                <a:solidFill>
                  <a:srgbClr val="00467A"/>
                </a:solidFill>
                <a:latin typeface="+mj-lt"/>
                <a:ea typeface="+mj-ea"/>
                <a:cs typeface="+mj-cs"/>
              </a:rPr>
              <a:t>Curriculum:</a:t>
            </a:r>
          </a:p>
          <a:p>
            <a:pPr algn="ctr">
              <a:defRPr/>
            </a:pPr>
            <a:r>
              <a:rPr lang="en-US" sz="3200" b="1" kern="0" dirty="0">
                <a:solidFill>
                  <a:srgbClr val="00467A"/>
                </a:solidFill>
                <a:latin typeface="+mj-lt"/>
                <a:ea typeface="+mj-ea"/>
                <a:cs typeface="+mj-cs"/>
              </a:rPr>
              <a:t>three distinct components</a:t>
            </a:r>
          </a:p>
        </p:txBody>
      </p:sp>
    </p:spTree>
    <p:custDataLst>
      <p:tags r:id="rId1"/>
    </p:custData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7" name="Rectangle 3"/>
          <p:cNvSpPr>
            <a:spLocks noGrp="1" noChangeArrowheads="1"/>
          </p:cNvSpPr>
          <p:nvPr>
            <p:ph type="body" idx="1"/>
          </p:nvPr>
        </p:nvSpPr>
        <p:spPr>
          <a:xfrm>
            <a:off x="457200" y="2332038"/>
            <a:ext cx="8229600" cy="4525962"/>
          </a:xfrm>
        </p:spPr>
        <p:txBody>
          <a:bodyPr rtlCol="0">
            <a:normAutofit/>
          </a:bodyPr>
          <a:lstStyle/>
          <a:p>
            <a:pPr eaLnBrk="1" fontAlgn="auto" hangingPunct="1">
              <a:lnSpc>
                <a:spcPct val="90000"/>
              </a:lnSpc>
              <a:spcAft>
                <a:spcPts val="0"/>
              </a:spcAft>
              <a:defRPr/>
            </a:pPr>
            <a:r>
              <a:rPr lang="en-US" sz="2800" b="1" u="sng" dirty="0" smtClean="0">
                <a:latin typeface="+mj-lt"/>
              </a:rPr>
              <a:t>DPI &amp; District</a:t>
            </a:r>
          </a:p>
          <a:p>
            <a:pPr lvl="1" eaLnBrk="1" fontAlgn="auto" hangingPunct="1">
              <a:lnSpc>
                <a:spcPct val="90000"/>
              </a:lnSpc>
              <a:spcAft>
                <a:spcPts val="0"/>
              </a:spcAft>
              <a:defRPr/>
            </a:pPr>
            <a:r>
              <a:rPr lang="en-US" sz="2400" dirty="0" smtClean="0">
                <a:solidFill>
                  <a:schemeClr val="tx1">
                    <a:lumMod val="50000"/>
                    <a:lumOff val="50000"/>
                  </a:schemeClr>
                </a:solidFill>
                <a:latin typeface="+mj-lt"/>
              </a:rPr>
              <a:t>Identifies Critical Expectations</a:t>
            </a:r>
          </a:p>
          <a:p>
            <a:pPr eaLnBrk="1" fontAlgn="auto" hangingPunct="1">
              <a:lnSpc>
                <a:spcPct val="90000"/>
              </a:lnSpc>
              <a:spcAft>
                <a:spcPts val="0"/>
              </a:spcAft>
              <a:defRPr/>
            </a:pPr>
            <a:r>
              <a:rPr lang="en-US" sz="2800" b="1" u="sng" dirty="0" smtClean="0">
                <a:latin typeface="+mj-lt"/>
              </a:rPr>
              <a:t>Teacher</a:t>
            </a:r>
          </a:p>
          <a:p>
            <a:pPr lvl="1" eaLnBrk="1" fontAlgn="auto" hangingPunct="1">
              <a:lnSpc>
                <a:spcPct val="90000"/>
              </a:lnSpc>
              <a:spcAft>
                <a:spcPts val="0"/>
              </a:spcAft>
              <a:defRPr/>
            </a:pPr>
            <a:r>
              <a:rPr lang="en-US" sz="2400" dirty="0" smtClean="0">
                <a:solidFill>
                  <a:schemeClr val="tx1">
                    <a:lumMod val="50000"/>
                    <a:lumOff val="50000"/>
                  </a:schemeClr>
                </a:solidFill>
                <a:latin typeface="+mj-lt"/>
              </a:rPr>
              <a:t>Defines Essential Outcomes</a:t>
            </a:r>
          </a:p>
          <a:p>
            <a:pPr lvl="1" eaLnBrk="1" fontAlgn="auto" hangingPunct="1">
              <a:lnSpc>
                <a:spcPct val="90000"/>
              </a:lnSpc>
              <a:spcAft>
                <a:spcPts val="0"/>
              </a:spcAft>
              <a:defRPr/>
            </a:pPr>
            <a:r>
              <a:rPr lang="en-US" sz="2400" dirty="0" smtClean="0">
                <a:solidFill>
                  <a:schemeClr val="tx1">
                    <a:lumMod val="50000"/>
                    <a:lumOff val="50000"/>
                  </a:schemeClr>
                </a:solidFill>
                <a:latin typeface="+mj-lt"/>
              </a:rPr>
              <a:t>Presents Relevant Information</a:t>
            </a:r>
          </a:p>
          <a:p>
            <a:pPr lvl="1" eaLnBrk="1" fontAlgn="auto" hangingPunct="1">
              <a:lnSpc>
                <a:spcPct val="90000"/>
              </a:lnSpc>
              <a:spcAft>
                <a:spcPts val="0"/>
              </a:spcAft>
              <a:defRPr/>
            </a:pPr>
            <a:r>
              <a:rPr lang="en-US" sz="2400" dirty="0" smtClean="0">
                <a:solidFill>
                  <a:schemeClr val="tx1">
                    <a:lumMod val="50000"/>
                    <a:lumOff val="50000"/>
                  </a:schemeClr>
                </a:solidFill>
                <a:latin typeface="+mj-lt"/>
              </a:rPr>
              <a:t>Develops Understanding</a:t>
            </a:r>
          </a:p>
          <a:p>
            <a:pPr eaLnBrk="1" fontAlgn="auto" hangingPunct="1">
              <a:lnSpc>
                <a:spcPct val="90000"/>
              </a:lnSpc>
              <a:spcAft>
                <a:spcPts val="0"/>
              </a:spcAft>
              <a:defRPr/>
            </a:pPr>
            <a:r>
              <a:rPr lang="en-US" sz="2800" b="1" u="sng" dirty="0" smtClean="0">
                <a:latin typeface="+mj-lt"/>
              </a:rPr>
              <a:t>Student</a:t>
            </a:r>
          </a:p>
          <a:p>
            <a:pPr lvl="1" eaLnBrk="1" fontAlgn="auto" hangingPunct="1">
              <a:lnSpc>
                <a:spcPct val="90000"/>
              </a:lnSpc>
              <a:spcAft>
                <a:spcPts val="0"/>
              </a:spcAft>
              <a:defRPr/>
            </a:pPr>
            <a:r>
              <a:rPr lang="en-US" sz="2400" dirty="0" smtClean="0">
                <a:solidFill>
                  <a:schemeClr val="tx1">
                    <a:lumMod val="50000"/>
                    <a:lumOff val="50000"/>
                  </a:schemeClr>
                </a:solidFill>
                <a:latin typeface="+mj-lt"/>
              </a:rPr>
              <a:t>Reveals Students’ Achieved Skills</a:t>
            </a:r>
          </a:p>
          <a:p>
            <a:pPr lvl="2" eaLnBrk="1" fontAlgn="auto" hangingPunct="1">
              <a:lnSpc>
                <a:spcPct val="90000"/>
              </a:lnSpc>
              <a:spcAft>
                <a:spcPts val="0"/>
              </a:spcAft>
              <a:defRPr/>
            </a:pPr>
            <a:r>
              <a:rPr lang="en-US" sz="2000" dirty="0" smtClean="0">
                <a:solidFill>
                  <a:schemeClr val="tx1">
                    <a:lumMod val="50000"/>
                    <a:lumOff val="50000"/>
                  </a:schemeClr>
                </a:solidFill>
                <a:latin typeface="+mj-lt"/>
              </a:rPr>
              <a:t>Formative Assessment</a:t>
            </a:r>
          </a:p>
          <a:p>
            <a:pPr lvl="2" eaLnBrk="1" fontAlgn="auto" hangingPunct="1">
              <a:lnSpc>
                <a:spcPct val="90000"/>
              </a:lnSpc>
              <a:spcAft>
                <a:spcPts val="0"/>
              </a:spcAft>
              <a:defRPr/>
            </a:pPr>
            <a:r>
              <a:rPr lang="en-US" sz="2000" dirty="0" smtClean="0">
                <a:solidFill>
                  <a:schemeClr val="tx1">
                    <a:lumMod val="50000"/>
                    <a:lumOff val="50000"/>
                  </a:schemeClr>
                </a:solidFill>
                <a:latin typeface="+mj-lt"/>
              </a:rPr>
              <a:t>Summative Assessment</a:t>
            </a:r>
            <a:endParaRPr lang="en-US" sz="2000" dirty="0">
              <a:solidFill>
                <a:schemeClr val="tx1">
                  <a:lumMod val="50000"/>
                  <a:lumOff val="50000"/>
                </a:schemeClr>
              </a:solidFill>
              <a:latin typeface="+mj-lt"/>
            </a:endParaRPr>
          </a:p>
        </p:txBody>
      </p:sp>
      <p:pic>
        <p:nvPicPr>
          <p:cNvPr id="32771" name="Picture 2" descr="http://www.uxbooth.com/wp-content/uploads/2010/08/paper-pile.jpg"/>
          <p:cNvPicPr>
            <a:picLocks noChangeAspect="1" noChangeArrowheads="1"/>
          </p:cNvPicPr>
          <p:nvPr/>
        </p:nvPicPr>
        <p:blipFill>
          <a:blip r:embed="rId4" cstate="print"/>
          <a:srcRect/>
          <a:stretch>
            <a:fillRect/>
          </a:stretch>
        </p:blipFill>
        <p:spPr bwMode="auto">
          <a:xfrm>
            <a:off x="6019800" y="2286000"/>
            <a:ext cx="2640013" cy="3508375"/>
          </a:xfrm>
          <a:prstGeom prst="rect">
            <a:avLst/>
          </a:prstGeom>
          <a:noFill/>
          <a:ln w="9525">
            <a:noFill/>
            <a:miter lim="800000"/>
            <a:headEnd/>
            <a:tailEnd/>
          </a:ln>
        </p:spPr>
      </p:pic>
      <p:sp>
        <p:nvSpPr>
          <p:cNvPr id="5" name="Rectangle 2"/>
          <p:cNvSpPr txBox="1">
            <a:spLocks noChangeArrowheads="1"/>
          </p:cNvSpPr>
          <p:nvPr/>
        </p:nvSpPr>
        <p:spPr bwMode="auto">
          <a:xfrm>
            <a:off x="685800" y="457200"/>
            <a:ext cx="8001000" cy="1143000"/>
          </a:xfrm>
          <a:prstGeom prst="rect">
            <a:avLst/>
          </a:prstGeom>
          <a:noFill/>
          <a:ln w="9525">
            <a:noFill/>
            <a:miter lim="800000"/>
            <a:headEnd/>
            <a:tailEnd/>
          </a:ln>
          <a:effectLst/>
        </p:spPr>
        <p:txBody>
          <a:bodyPr anchor="ctr"/>
          <a:lstStyle/>
          <a:p>
            <a:pPr algn="ctr">
              <a:defRPr/>
            </a:pPr>
            <a:r>
              <a:rPr lang="en-US" sz="5400" b="1" kern="0" dirty="0">
                <a:solidFill>
                  <a:srgbClr val="00467A"/>
                </a:solidFill>
                <a:latin typeface="+mj-lt"/>
                <a:ea typeface="+mj-ea"/>
                <a:cs typeface="+mj-cs"/>
              </a:rPr>
              <a:t>Curriculum:</a:t>
            </a:r>
          </a:p>
          <a:p>
            <a:pPr algn="ctr">
              <a:defRPr/>
            </a:pPr>
            <a:r>
              <a:rPr lang="en-US" sz="3200" b="1" kern="0" dirty="0">
                <a:solidFill>
                  <a:srgbClr val="00467A"/>
                </a:solidFill>
                <a:latin typeface="+mj-lt"/>
                <a:ea typeface="+mj-ea"/>
                <a:cs typeface="+mj-cs"/>
              </a:rPr>
              <a:t>Is a shared responsibility</a:t>
            </a:r>
          </a:p>
        </p:txBody>
      </p:sp>
    </p:spTree>
    <p:custDataLst>
      <p:tags r:id="rId1"/>
    </p:custData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t2.gstatic.com/images?q=tbn:ANd9GcT1yAOKyvne457whsG-9z4HnGZMjsPdA5tXSeQY-gmqR7Yf1yciaA"/>
          <p:cNvPicPr>
            <a:picLocks noChangeAspect="1" noChangeArrowheads="1"/>
          </p:cNvPicPr>
          <p:nvPr/>
        </p:nvPicPr>
        <p:blipFill>
          <a:blip r:embed="rId3" cstate="print"/>
          <a:srcRect/>
          <a:stretch>
            <a:fillRect/>
          </a:stretch>
        </p:blipFill>
        <p:spPr bwMode="auto">
          <a:xfrm>
            <a:off x="1981200" y="1828800"/>
            <a:ext cx="1285875" cy="1296988"/>
          </a:xfrm>
          <a:prstGeom prst="rect">
            <a:avLst/>
          </a:prstGeom>
          <a:noFill/>
          <a:ln w="9525">
            <a:noFill/>
            <a:miter lim="800000"/>
            <a:headEnd/>
            <a:tailEnd/>
          </a:ln>
        </p:spPr>
      </p:pic>
      <p:sp>
        <p:nvSpPr>
          <p:cNvPr id="6" name="Right Arrow 5"/>
          <p:cNvSpPr/>
          <p:nvPr/>
        </p:nvSpPr>
        <p:spPr>
          <a:xfrm>
            <a:off x="533400" y="2514600"/>
            <a:ext cx="8153400" cy="836613"/>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Rectangle 16"/>
          <p:cNvSpPr/>
          <p:nvPr/>
        </p:nvSpPr>
        <p:spPr>
          <a:xfrm>
            <a:off x="609600" y="3429000"/>
            <a:ext cx="2514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8" name="Rectangle 17"/>
          <p:cNvSpPr/>
          <p:nvPr/>
        </p:nvSpPr>
        <p:spPr>
          <a:xfrm>
            <a:off x="3352800" y="3429000"/>
            <a:ext cx="2514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Rectangle 18"/>
          <p:cNvSpPr/>
          <p:nvPr/>
        </p:nvSpPr>
        <p:spPr>
          <a:xfrm>
            <a:off x="6096000" y="3429000"/>
            <a:ext cx="2362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799" name="Title 1"/>
          <p:cNvSpPr>
            <a:spLocks noGrp="1"/>
          </p:cNvSpPr>
          <p:nvPr>
            <p:ph type="ctrTitle"/>
          </p:nvPr>
        </p:nvSpPr>
        <p:spPr>
          <a:xfrm>
            <a:off x="609600" y="358775"/>
            <a:ext cx="7772400" cy="1470025"/>
          </a:xfrm>
        </p:spPr>
        <p:txBody>
          <a:bodyPr/>
          <a:lstStyle/>
          <a:p>
            <a:pPr eaLnBrk="1" hangingPunct="1"/>
            <a:r>
              <a:rPr lang="en-US" sz="8000" b="1" smtClean="0"/>
              <a:t>Curriculum</a:t>
            </a:r>
          </a:p>
        </p:txBody>
      </p:sp>
      <p:sp>
        <p:nvSpPr>
          <p:cNvPr id="3" name="Slide Number Placeholder 2"/>
          <p:cNvSpPr>
            <a:spLocks noGrp="1"/>
          </p:cNvSpPr>
          <p:nvPr>
            <p:ph type="sldNum" sz="quarter" idx="10"/>
          </p:nvPr>
        </p:nvSpPr>
        <p:spPr/>
        <p:txBody>
          <a:bodyPr/>
          <a:lstStyle/>
          <a:p>
            <a:pPr>
              <a:defRPr/>
            </a:pPr>
            <a:fld id="{9208B045-0CBC-4673-875C-05167754D81C}" type="slidenum">
              <a:rPr lang="en-US"/>
              <a:pPr>
                <a:defRPr/>
              </a:pPr>
              <a:t>22</a:t>
            </a:fld>
            <a:endParaRPr lang="en-US"/>
          </a:p>
        </p:txBody>
      </p:sp>
      <p:sp>
        <p:nvSpPr>
          <p:cNvPr id="33801" name="TextBox 3"/>
          <p:cNvSpPr txBox="1">
            <a:spLocks noChangeArrowheads="1"/>
          </p:cNvSpPr>
          <p:nvPr/>
        </p:nvSpPr>
        <p:spPr bwMode="auto">
          <a:xfrm>
            <a:off x="609600" y="2736850"/>
            <a:ext cx="7620000" cy="400050"/>
          </a:xfrm>
          <a:prstGeom prst="rect">
            <a:avLst/>
          </a:prstGeom>
          <a:noFill/>
          <a:ln w="9525">
            <a:noFill/>
            <a:miter lim="800000"/>
            <a:headEnd/>
            <a:tailEnd/>
          </a:ln>
        </p:spPr>
        <p:txBody>
          <a:bodyPr>
            <a:spAutoFit/>
          </a:bodyPr>
          <a:lstStyle/>
          <a:p>
            <a:pPr algn="ctr"/>
            <a:r>
              <a:rPr lang="en-US" sz="2000" b="1">
                <a:solidFill>
                  <a:schemeClr val="bg1"/>
                </a:solidFill>
              </a:rPr>
              <a:t>Standards                                                   Student Achievement</a:t>
            </a:r>
          </a:p>
        </p:txBody>
      </p:sp>
      <p:sp>
        <p:nvSpPr>
          <p:cNvPr id="33802" name="TextBox 10"/>
          <p:cNvSpPr txBox="1">
            <a:spLocks noChangeArrowheads="1"/>
          </p:cNvSpPr>
          <p:nvPr/>
        </p:nvSpPr>
        <p:spPr bwMode="auto">
          <a:xfrm>
            <a:off x="1030288" y="3505200"/>
            <a:ext cx="1809750" cy="461963"/>
          </a:xfrm>
          <a:prstGeom prst="rect">
            <a:avLst/>
          </a:prstGeom>
          <a:noFill/>
          <a:ln w="9525">
            <a:noFill/>
            <a:miter lim="800000"/>
            <a:headEnd/>
            <a:tailEnd/>
          </a:ln>
        </p:spPr>
        <p:txBody>
          <a:bodyPr wrap="none">
            <a:spAutoFit/>
          </a:bodyPr>
          <a:lstStyle/>
          <a:p>
            <a:r>
              <a:rPr lang="en-US" b="1"/>
              <a:t>State Level</a:t>
            </a:r>
          </a:p>
        </p:txBody>
      </p:sp>
      <p:sp>
        <p:nvSpPr>
          <p:cNvPr id="33803" name="TextBox 11"/>
          <p:cNvSpPr txBox="1">
            <a:spLocks noChangeArrowheads="1"/>
          </p:cNvSpPr>
          <p:nvPr/>
        </p:nvSpPr>
        <p:spPr bwMode="auto">
          <a:xfrm>
            <a:off x="3735388" y="3505200"/>
            <a:ext cx="1858962" cy="461963"/>
          </a:xfrm>
          <a:prstGeom prst="rect">
            <a:avLst/>
          </a:prstGeom>
          <a:noFill/>
          <a:ln w="9525">
            <a:noFill/>
            <a:miter lim="800000"/>
            <a:headEnd/>
            <a:tailEnd/>
          </a:ln>
        </p:spPr>
        <p:txBody>
          <a:bodyPr wrap="none">
            <a:spAutoFit/>
          </a:bodyPr>
          <a:lstStyle/>
          <a:p>
            <a:pPr algn="ctr"/>
            <a:r>
              <a:rPr lang="en-US" b="1"/>
              <a:t>Local Level</a:t>
            </a:r>
          </a:p>
        </p:txBody>
      </p:sp>
      <p:sp>
        <p:nvSpPr>
          <p:cNvPr id="33804" name="TextBox 12"/>
          <p:cNvSpPr txBox="1">
            <a:spLocks noChangeArrowheads="1"/>
          </p:cNvSpPr>
          <p:nvPr/>
        </p:nvSpPr>
        <p:spPr bwMode="auto">
          <a:xfrm>
            <a:off x="6248400" y="3505200"/>
            <a:ext cx="2081213" cy="461963"/>
          </a:xfrm>
          <a:prstGeom prst="rect">
            <a:avLst/>
          </a:prstGeom>
          <a:noFill/>
          <a:ln w="9525">
            <a:noFill/>
            <a:miter lim="800000"/>
            <a:headEnd/>
            <a:tailEnd/>
          </a:ln>
        </p:spPr>
        <p:txBody>
          <a:bodyPr wrap="none">
            <a:spAutoFit/>
          </a:bodyPr>
          <a:lstStyle/>
          <a:p>
            <a:pPr algn="ctr"/>
            <a:r>
              <a:rPr lang="en-US" b="1"/>
              <a:t>School Level</a:t>
            </a:r>
          </a:p>
        </p:txBody>
      </p:sp>
      <p:sp>
        <p:nvSpPr>
          <p:cNvPr id="23" name="Bent-Up Arrow 22"/>
          <p:cNvSpPr/>
          <p:nvPr/>
        </p:nvSpPr>
        <p:spPr>
          <a:xfrm rot="10800000">
            <a:off x="609600" y="1096963"/>
            <a:ext cx="1155700" cy="1112837"/>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Bent-Up Arrow 23"/>
          <p:cNvSpPr/>
          <p:nvPr/>
        </p:nvSpPr>
        <p:spPr>
          <a:xfrm rot="10800000" flipH="1">
            <a:off x="7099300" y="1066800"/>
            <a:ext cx="1054100" cy="1112838"/>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609600" y="4722813"/>
            <a:ext cx="2514600" cy="9159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6" name="Rectangle 25"/>
          <p:cNvSpPr/>
          <p:nvPr/>
        </p:nvSpPr>
        <p:spPr>
          <a:xfrm>
            <a:off x="3352800" y="4722813"/>
            <a:ext cx="2514600" cy="9159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a:xfrm>
            <a:off x="6096000" y="4722813"/>
            <a:ext cx="2362200" cy="9159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TextBox 27"/>
          <p:cNvSpPr txBox="1">
            <a:spLocks noChangeArrowheads="1"/>
          </p:cNvSpPr>
          <p:nvPr/>
        </p:nvSpPr>
        <p:spPr bwMode="auto">
          <a:xfrm>
            <a:off x="827088" y="4760913"/>
            <a:ext cx="2144712" cy="830262"/>
          </a:xfrm>
          <a:prstGeom prst="rect">
            <a:avLst/>
          </a:prstGeom>
          <a:noFill/>
          <a:ln w="9525">
            <a:noFill/>
            <a:miter lim="800000"/>
            <a:headEnd/>
            <a:tailEnd/>
          </a:ln>
        </p:spPr>
        <p:txBody>
          <a:bodyPr wrap="none">
            <a:spAutoFit/>
          </a:bodyPr>
          <a:lstStyle/>
          <a:p>
            <a:pPr algn="ctr"/>
            <a:r>
              <a:rPr lang="en-US" sz="1600" b="1"/>
              <a:t>Common Core</a:t>
            </a:r>
          </a:p>
          <a:p>
            <a:pPr algn="ctr"/>
            <a:r>
              <a:rPr lang="en-US" sz="1600" b="1"/>
              <a:t>&amp;</a:t>
            </a:r>
          </a:p>
          <a:p>
            <a:pPr algn="ctr"/>
            <a:r>
              <a:rPr lang="en-US" sz="1600" b="1"/>
              <a:t>Essential Standards</a:t>
            </a:r>
          </a:p>
        </p:txBody>
      </p:sp>
      <p:sp>
        <p:nvSpPr>
          <p:cNvPr id="29" name="TextBox 28"/>
          <p:cNvSpPr txBox="1">
            <a:spLocks noChangeArrowheads="1"/>
          </p:cNvSpPr>
          <p:nvPr/>
        </p:nvSpPr>
        <p:spPr bwMode="auto">
          <a:xfrm>
            <a:off x="3616325" y="4970463"/>
            <a:ext cx="2051050" cy="400050"/>
          </a:xfrm>
          <a:prstGeom prst="rect">
            <a:avLst/>
          </a:prstGeom>
          <a:noFill/>
          <a:ln w="9525">
            <a:noFill/>
            <a:miter lim="800000"/>
            <a:headEnd/>
            <a:tailEnd/>
          </a:ln>
        </p:spPr>
        <p:txBody>
          <a:bodyPr wrap="none">
            <a:spAutoFit/>
          </a:bodyPr>
          <a:lstStyle/>
          <a:p>
            <a:pPr algn="ctr"/>
            <a:r>
              <a:rPr lang="en-US" sz="2000" b="1"/>
              <a:t>Local Curricula</a:t>
            </a:r>
          </a:p>
        </p:txBody>
      </p:sp>
      <p:sp>
        <p:nvSpPr>
          <p:cNvPr id="30" name="TextBox 29"/>
          <p:cNvSpPr txBox="1">
            <a:spLocks noChangeArrowheads="1"/>
          </p:cNvSpPr>
          <p:nvPr/>
        </p:nvSpPr>
        <p:spPr bwMode="auto">
          <a:xfrm>
            <a:off x="6532563" y="4772025"/>
            <a:ext cx="1392237" cy="830263"/>
          </a:xfrm>
          <a:prstGeom prst="rect">
            <a:avLst/>
          </a:prstGeom>
          <a:noFill/>
          <a:ln w="9525">
            <a:noFill/>
            <a:miter lim="800000"/>
            <a:headEnd/>
            <a:tailEnd/>
          </a:ln>
        </p:spPr>
        <p:txBody>
          <a:bodyPr wrap="none">
            <a:spAutoFit/>
          </a:bodyPr>
          <a:lstStyle/>
          <a:p>
            <a:pPr algn="ctr"/>
            <a:r>
              <a:rPr lang="en-US" sz="1600" b="1"/>
              <a:t>Instruction</a:t>
            </a:r>
          </a:p>
          <a:p>
            <a:pPr algn="ctr"/>
            <a:r>
              <a:rPr lang="en-US" sz="1600" b="1"/>
              <a:t>&amp; </a:t>
            </a:r>
          </a:p>
          <a:p>
            <a:pPr algn="ctr"/>
            <a:r>
              <a:rPr lang="en-US" sz="1600" b="1"/>
              <a:t>Assessment</a:t>
            </a:r>
          </a:p>
        </p:txBody>
      </p:sp>
      <p:sp>
        <p:nvSpPr>
          <p:cNvPr id="33813" name="TextBox 30"/>
          <p:cNvSpPr txBox="1">
            <a:spLocks noChangeArrowheads="1"/>
          </p:cNvSpPr>
          <p:nvPr/>
        </p:nvSpPr>
        <p:spPr bwMode="auto">
          <a:xfrm>
            <a:off x="1295400" y="4144963"/>
            <a:ext cx="1143000" cy="461962"/>
          </a:xfrm>
          <a:prstGeom prst="rect">
            <a:avLst/>
          </a:prstGeom>
          <a:noFill/>
          <a:ln w="9525">
            <a:noFill/>
            <a:miter lim="800000"/>
            <a:headEnd/>
            <a:tailEnd/>
          </a:ln>
        </p:spPr>
        <p:txBody>
          <a:bodyPr wrap="none">
            <a:spAutoFit/>
          </a:bodyPr>
          <a:lstStyle/>
          <a:p>
            <a:r>
              <a:rPr lang="en-US" b="1"/>
              <a:t>NCDPI</a:t>
            </a:r>
          </a:p>
        </p:txBody>
      </p:sp>
      <p:sp>
        <p:nvSpPr>
          <p:cNvPr id="33814" name="TextBox 31"/>
          <p:cNvSpPr txBox="1">
            <a:spLocks noChangeArrowheads="1"/>
          </p:cNvSpPr>
          <p:nvPr/>
        </p:nvSpPr>
        <p:spPr bwMode="auto">
          <a:xfrm>
            <a:off x="4002088" y="4110038"/>
            <a:ext cx="1246187" cy="461962"/>
          </a:xfrm>
          <a:prstGeom prst="rect">
            <a:avLst/>
          </a:prstGeom>
          <a:noFill/>
          <a:ln w="9525">
            <a:noFill/>
            <a:miter lim="800000"/>
            <a:headEnd/>
            <a:tailEnd/>
          </a:ln>
        </p:spPr>
        <p:txBody>
          <a:bodyPr wrap="none">
            <a:spAutoFit/>
          </a:bodyPr>
          <a:lstStyle/>
          <a:p>
            <a:pPr algn="ctr"/>
            <a:r>
              <a:rPr lang="en-US" b="1"/>
              <a:t>District</a:t>
            </a:r>
          </a:p>
        </p:txBody>
      </p:sp>
      <p:sp>
        <p:nvSpPr>
          <p:cNvPr id="33815" name="TextBox 32"/>
          <p:cNvSpPr txBox="1">
            <a:spLocks noChangeArrowheads="1"/>
          </p:cNvSpPr>
          <p:nvPr/>
        </p:nvSpPr>
        <p:spPr bwMode="auto">
          <a:xfrm>
            <a:off x="6491288" y="4110038"/>
            <a:ext cx="1516062" cy="461962"/>
          </a:xfrm>
          <a:prstGeom prst="rect">
            <a:avLst/>
          </a:prstGeom>
          <a:noFill/>
          <a:ln w="9525">
            <a:noFill/>
            <a:miter lim="800000"/>
            <a:headEnd/>
            <a:tailEnd/>
          </a:ln>
        </p:spPr>
        <p:txBody>
          <a:bodyPr wrap="none">
            <a:spAutoFit/>
          </a:bodyPr>
          <a:lstStyle/>
          <a:p>
            <a:pPr algn="ctr"/>
            <a:r>
              <a:rPr lang="en-US" b="1"/>
              <a:t>Teachers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3"/>
          <p:cNvSpPr>
            <a:spLocks noGrp="1"/>
          </p:cNvSpPr>
          <p:nvPr>
            <p:ph sz="half" idx="1"/>
          </p:nvPr>
        </p:nvSpPr>
        <p:spPr>
          <a:xfrm>
            <a:off x="457200" y="1600200"/>
            <a:ext cx="4038600" cy="4525963"/>
          </a:xfrm>
        </p:spPr>
        <p:txBody>
          <a:bodyPr/>
          <a:lstStyle/>
          <a:p>
            <a:pPr>
              <a:buFont typeface="Arial" pitchFamily="34" charset="0"/>
              <a:buNone/>
            </a:pPr>
            <a:r>
              <a:rPr lang="en-US" sz="6000" b="1" smtClean="0"/>
              <a:t>	What gear would you need?</a:t>
            </a:r>
          </a:p>
        </p:txBody>
      </p:sp>
      <p:pic>
        <p:nvPicPr>
          <p:cNvPr id="35843" name="Picture 15" descr="mountain-rock-climbing.jpg"/>
          <p:cNvPicPr>
            <a:picLocks noGrp="1" noChangeAspect="1"/>
          </p:cNvPicPr>
          <p:nvPr>
            <p:ph sz="half" idx="2"/>
          </p:nvPr>
        </p:nvPicPr>
        <p:blipFill>
          <a:blip r:embed="rId3" cstate="print"/>
          <a:srcRect/>
          <a:stretch>
            <a:fillRect/>
          </a:stretch>
        </p:blipFill>
        <p:spPr>
          <a:xfrm>
            <a:off x="4648200" y="1628775"/>
            <a:ext cx="4038600" cy="4468813"/>
          </a:xfrm>
          <a:noFill/>
        </p:spPr>
      </p:pic>
      <p:sp>
        <p:nvSpPr>
          <p:cNvPr id="4" name="Oval 3"/>
          <p:cNvSpPr/>
          <p:nvPr/>
        </p:nvSpPr>
        <p:spPr>
          <a:xfrm>
            <a:off x="1143000" y="5105400"/>
            <a:ext cx="914400" cy="914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8" descr="mountain-rock-climbing.jpg"/>
          <p:cNvPicPr>
            <a:picLocks noChangeAspect="1"/>
          </p:cNvPicPr>
          <p:nvPr/>
        </p:nvPicPr>
        <p:blipFill>
          <a:blip r:embed="rId3" cstate="print"/>
          <a:srcRect/>
          <a:stretch>
            <a:fillRect/>
          </a:stretch>
        </p:blipFill>
        <p:spPr bwMode="auto">
          <a:xfrm>
            <a:off x="-6781800" y="-152400"/>
            <a:ext cx="9879013" cy="7010400"/>
          </a:xfrm>
          <a:prstGeom prst="rect">
            <a:avLst/>
          </a:prstGeom>
          <a:noFill/>
          <a:ln w="9525">
            <a:noFill/>
            <a:miter lim="800000"/>
            <a:headEnd/>
            <a:tailEnd/>
          </a:ln>
        </p:spPr>
      </p:pic>
      <p:pic>
        <p:nvPicPr>
          <p:cNvPr id="36867" name="Picture 15" descr="mountain-rock-climbing.jpg"/>
          <p:cNvPicPr>
            <a:picLocks noChangeAspect="1"/>
          </p:cNvPicPr>
          <p:nvPr/>
        </p:nvPicPr>
        <p:blipFill>
          <a:blip r:embed="rId4" cstate="print"/>
          <a:srcRect/>
          <a:stretch>
            <a:fillRect/>
          </a:stretch>
        </p:blipFill>
        <p:spPr bwMode="auto">
          <a:xfrm>
            <a:off x="2944813" y="0"/>
            <a:ext cx="6199187" cy="6858000"/>
          </a:xfrm>
          <a:prstGeom prst="rect">
            <a:avLst/>
          </a:prstGeom>
          <a:noFill/>
          <a:ln w="9525">
            <a:noFill/>
            <a:miter lim="800000"/>
            <a:headEnd/>
            <a:tailEnd/>
          </a:ln>
        </p:spPr>
      </p:pic>
      <p:grpSp>
        <p:nvGrpSpPr>
          <p:cNvPr id="36868" name="Group 19"/>
          <p:cNvGrpSpPr>
            <a:grpSpLocks/>
          </p:cNvGrpSpPr>
          <p:nvPr/>
        </p:nvGrpSpPr>
        <p:grpSpPr bwMode="auto">
          <a:xfrm>
            <a:off x="457200" y="228600"/>
            <a:ext cx="4038600" cy="5876925"/>
            <a:chOff x="457200" y="228600"/>
            <a:chExt cx="4038600" cy="5877527"/>
          </a:xfrm>
        </p:grpSpPr>
        <p:pic>
          <p:nvPicPr>
            <p:cNvPr id="36869" name="Picture 17" descr="Adirondacks-117AcreTopo_000BevWeb.jpg"/>
            <p:cNvPicPr>
              <a:picLocks noChangeAspect="1"/>
            </p:cNvPicPr>
            <p:nvPr/>
          </p:nvPicPr>
          <p:blipFill>
            <a:blip r:embed="rId5" cstate="print"/>
            <a:srcRect/>
            <a:stretch>
              <a:fillRect/>
            </a:stretch>
          </p:blipFill>
          <p:spPr bwMode="auto">
            <a:xfrm>
              <a:off x="457200" y="228600"/>
              <a:ext cx="4038600" cy="5877527"/>
            </a:xfrm>
            <a:prstGeom prst="rect">
              <a:avLst/>
            </a:prstGeom>
            <a:noFill/>
            <a:ln w="25400">
              <a:solidFill>
                <a:schemeClr val="tx1"/>
              </a:solidFill>
              <a:miter lim="800000"/>
              <a:headEnd/>
              <a:tailEnd/>
            </a:ln>
          </p:spPr>
        </p:pic>
        <p:pic>
          <p:nvPicPr>
            <p:cNvPr id="36870" name="Picture 3" descr="harness_mens.jpg"/>
            <p:cNvPicPr>
              <a:picLocks noChangeAspect="1"/>
            </p:cNvPicPr>
            <p:nvPr/>
          </p:nvPicPr>
          <p:blipFill>
            <a:blip r:embed="rId6" cstate="print"/>
            <a:srcRect/>
            <a:stretch>
              <a:fillRect/>
            </a:stretch>
          </p:blipFill>
          <p:spPr bwMode="auto">
            <a:xfrm rot="805313">
              <a:off x="2819400" y="2209800"/>
              <a:ext cx="1333500" cy="1333500"/>
            </a:xfrm>
            <a:prstGeom prst="rect">
              <a:avLst/>
            </a:prstGeom>
            <a:noFill/>
            <a:ln w="15875">
              <a:solidFill>
                <a:schemeClr val="tx1"/>
              </a:solidFill>
              <a:miter lim="800000"/>
              <a:headEnd/>
              <a:tailEnd/>
            </a:ln>
          </p:spPr>
        </p:pic>
        <p:pic>
          <p:nvPicPr>
            <p:cNvPr id="36871" name="Picture 4" descr="helmet_adult.jpg"/>
            <p:cNvPicPr>
              <a:picLocks noChangeAspect="1"/>
            </p:cNvPicPr>
            <p:nvPr/>
          </p:nvPicPr>
          <p:blipFill>
            <a:blip r:embed="rId7" cstate="print"/>
            <a:srcRect/>
            <a:stretch>
              <a:fillRect/>
            </a:stretch>
          </p:blipFill>
          <p:spPr bwMode="auto">
            <a:xfrm rot="-1007350">
              <a:off x="914400" y="3962400"/>
              <a:ext cx="1600200" cy="1600200"/>
            </a:xfrm>
            <a:prstGeom prst="rect">
              <a:avLst/>
            </a:prstGeom>
            <a:noFill/>
            <a:ln w="15875">
              <a:solidFill>
                <a:schemeClr val="tx1"/>
              </a:solidFill>
              <a:miter lim="800000"/>
              <a:headEnd/>
              <a:tailEnd/>
            </a:ln>
          </p:spPr>
        </p:pic>
        <p:pic>
          <p:nvPicPr>
            <p:cNvPr id="36872" name="Picture 5" descr="ice_axes.jpg"/>
            <p:cNvPicPr>
              <a:picLocks noChangeAspect="1"/>
            </p:cNvPicPr>
            <p:nvPr/>
          </p:nvPicPr>
          <p:blipFill>
            <a:blip r:embed="rId8" cstate="print"/>
            <a:srcRect/>
            <a:stretch>
              <a:fillRect/>
            </a:stretch>
          </p:blipFill>
          <p:spPr bwMode="auto">
            <a:xfrm rot="-840609">
              <a:off x="3352800" y="4572000"/>
              <a:ext cx="914400" cy="914400"/>
            </a:xfrm>
            <a:prstGeom prst="rect">
              <a:avLst/>
            </a:prstGeom>
            <a:noFill/>
            <a:ln w="15875">
              <a:solidFill>
                <a:schemeClr val="tx1"/>
              </a:solidFill>
              <a:miter lim="800000"/>
              <a:headEnd/>
              <a:tailEnd/>
            </a:ln>
          </p:spPr>
        </p:pic>
        <p:pic>
          <p:nvPicPr>
            <p:cNvPr id="36873" name="Picture 6" descr="mens_shoes.jpg"/>
            <p:cNvPicPr>
              <a:picLocks noChangeAspect="1"/>
            </p:cNvPicPr>
            <p:nvPr/>
          </p:nvPicPr>
          <p:blipFill>
            <a:blip r:embed="rId9" cstate="print"/>
            <a:srcRect/>
            <a:stretch>
              <a:fillRect/>
            </a:stretch>
          </p:blipFill>
          <p:spPr bwMode="auto">
            <a:xfrm>
              <a:off x="762000" y="2514600"/>
              <a:ext cx="952500" cy="952500"/>
            </a:xfrm>
            <a:prstGeom prst="rect">
              <a:avLst/>
            </a:prstGeom>
            <a:noFill/>
            <a:ln w="15875">
              <a:solidFill>
                <a:schemeClr val="tx1"/>
              </a:solidFill>
              <a:miter lim="800000"/>
              <a:headEnd/>
              <a:tailEnd/>
            </a:ln>
          </p:spPr>
        </p:pic>
        <p:pic>
          <p:nvPicPr>
            <p:cNvPr id="36874" name="Picture 7" descr="protection_quickdraw.jpg"/>
            <p:cNvPicPr>
              <a:picLocks noChangeAspect="1"/>
            </p:cNvPicPr>
            <p:nvPr/>
          </p:nvPicPr>
          <p:blipFill>
            <a:blip r:embed="rId10" cstate="print"/>
            <a:srcRect/>
            <a:stretch>
              <a:fillRect/>
            </a:stretch>
          </p:blipFill>
          <p:spPr bwMode="auto">
            <a:xfrm rot="621166">
              <a:off x="2971800" y="609600"/>
              <a:ext cx="1041400" cy="1041400"/>
            </a:xfrm>
            <a:prstGeom prst="rect">
              <a:avLst/>
            </a:prstGeom>
            <a:noFill/>
            <a:ln w="15875">
              <a:solidFill>
                <a:schemeClr val="tx1"/>
              </a:solidFill>
              <a:miter lim="800000"/>
              <a:headEnd/>
              <a:tailEnd/>
            </a:ln>
          </p:spPr>
        </p:pic>
        <p:pic>
          <p:nvPicPr>
            <p:cNvPr id="36875" name="Picture 11" descr="mmut_infinity9_5_duo_blu_09.jpg"/>
            <p:cNvPicPr>
              <a:picLocks noChangeAspect="1"/>
            </p:cNvPicPr>
            <p:nvPr/>
          </p:nvPicPr>
          <p:blipFill>
            <a:blip r:embed="rId11" cstate="print"/>
            <a:srcRect/>
            <a:stretch>
              <a:fillRect/>
            </a:stretch>
          </p:blipFill>
          <p:spPr bwMode="auto">
            <a:xfrm rot="-524999">
              <a:off x="990600" y="609600"/>
              <a:ext cx="1371600" cy="1371600"/>
            </a:xfrm>
            <a:prstGeom prst="rect">
              <a:avLst/>
            </a:prstGeom>
            <a:noFill/>
            <a:ln w="15875">
              <a:solidFill>
                <a:schemeClr val="tx1"/>
              </a:solidFill>
              <a:miter lim="800000"/>
              <a:headEnd/>
              <a:tailEnd/>
            </a:ln>
          </p:spPr>
        </p:pic>
      </p:gr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t2.gstatic.com/images?q=tbn:ANd9GcT1yAOKyvne457whsG-9z4HnGZMjsPdA5tXSeQY-gmqR7Yf1yciaA"/>
          <p:cNvPicPr>
            <a:picLocks noChangeAspect="1" noChangeArrowheads="1"/>
          </p:cNvPicPr>
          <p:nvPr/>
        </p:nvPicPr>
        <p:blipFill>
          <a:blip r:embed="rId3" cstate="print"/>
          <a:srcRect/>
          <a:stretch>
            <a:fillRect/>
          </a:stretch>
        </p:blipFill>
        <p:spPr bwMode="auto">
          <a:xfrm>
            <a:off x="1981200" y="1828800"/>
            <a:ext cx="1285875" cy="1296988"/>
          </a:xfrm>
          <a:prstGeom prst="rect">
            <a:avLst/>
          </a:prstGeom>
          <a:noFill/>
          <a:ln w="9525">
            <a:noFill/>
            <a:miter lim="800000"/>
            <a:headEnd/>
            <a:tailEnd/>
          </a:ln>
        </p:spPr>
      </p:pic>
      <p:sp>
        <p:nvSpPr>
          <p:cNvPr id="6" name="Right Arrow 5"/>
          <p:cNvSpPr/>
          <p:nvPr/>
        </p:nvSpPr>
        <p:spPr>
          <a:xfrm>
            <a:off x="533400" y="2514600"/>
            <a:ext cx="8153400" cy="836613"/>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892" name="Title 1"/>
          <p:cNvSpPr>
            <a:spLocks noGrp="1"/>
          </p:cNvSpPr>
          <p:nvPr>
            <p:ph type="ctrTitle"/>
          </p:nvPr>
        </p:nvSpPr>
        <p:spPr>
          <a:xfrm>
            <a:off x="609600" y="358775"/>
            <a:ext cx="7772400" cy="1470025"/>
          </a:xfrm>
        </p:spPr>
        <p:txBody>
          <a:bodyPr/>
          <a:lstStyle/>
          <a:p>
            <a:pPr eaLnBrk="1" hangingPunct="1"/>
            <a:r>
              <a:rPr lang="en-US" sz="8000" b="1" smtClean="0"/>
              <a:t>Curriculum</a:t>
            </a:r>
          </a:p>
        </p:txBody>
      </p:sp>
      <p:sp>
        <p:nvSpPr>
          <p:cNvPr id="3" name="Slide Number Placeholder 2"/>
          <p:cNvSpPr>
            <a:spLocks noGrp="1"/>
          </p:cNvSpPr>
          <p:nvPr>
            <p:ph type="sldNum" sz="quarter" idx="10"/>
          </p:nvPr>
        </p:nvSpPr>
        <p:spPr/>
        <p:txBody>
          <a:bodyPr/>
          <a:lstStyle/>
          <a:p>
            <a:pPr>
              <a:defRPr/>
            </a:pPr>
            <a:fld id="{E798EB88-3A08-4E7A-B3F4-FFE135CC6F9D}" type="slidenum">
              <a:rPr lang="en-US"/>
              <a:pPr>
                <a:defRPr/>
              </a:pPr>
              <a:t>25</a:t>
            </a:fld>
            <a:endParaRPr lang="en-US"/>
          </a:p>
        </p:txBody>
      </p:sp>
      <p:sp>
        <p:nvSpPr>
          <p:cNvPr id="37894" name="TextBox 3"/>
          <p:cNvSpPr txBox="1">
            <a:spLocks noChangeArrowheads="1"/>
          </p:cNvSpPr>
          <p:nvPr/>
        </p:nvSpPr>
        <p:spPr bwMode="auto">
          <a:xfrm>
            <a:off x="609600" y="2736850"/>
            <a:ext cx="7620000" cy="400050"/>
          </a:xfrm>
          <a:prstGeom prst="rect">
            <a:avLst/>
          </a:prstGeom>
          <a:noFill/>
          <a:ln w="9525">
            <a:noFill/>
            <a:miter lim="800000"/>
            <a:headEnd/>
            <a:tailEnd/>
          </a:ln>
        </p:spPr>
        <p:txBody>
          <a:bodyPr>
            <a:spAutoFit/>
          </a:bodyPr>
          <a:lstStyle/>
          <a:p>
            <a:pPr algn="ctr"/>
            <a:r>
              <a:rPr lang="en-US" sz="2000" b="1">
                <a:solidFill>
                  <a:schemeClr val="bg1"/>
                </a:solidFill>
              </a:rPr>
              <a:t>Standards                                                   Student Achievement</a:t>
            </a:r>
          </a:p>
        </p:txBody>
      </p:sp>
      <p:sp>
        <p:nvSpPr>
          <p:cNvPr id="23" name="Bent-Up Arrow 22"/>
          <p:cNvSpPr/>
          <p:nvPr/>
        </p:nvSpPr>
        <p:spPr>
          <a:xfrm rot="10800000">
            <a:off x="609600" y="1096963"/>
            <a:ext cx="1155700" cy="1112837"/>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Bent-Up Arrow 23"/>
          <p:cNvSpPr/>
          <p:nvPr/>
        </p:nvSpPr>
        <p:spPr>
          <a:xfrm rot="10800000" flipH="1">
            <a:off x="7099300" y="1066800"/>
            <a:ext cx="1054100" cy="1112838"/>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37897" name="Group 19"/>
          <p:cNvGrpSpPr>
            <a:grpSpLocks/>
          </p:cNvGrpSpPr>
          <p:nvPr/>
        </p:nvGrpSpPr>
        <p:grpSpPr bwMode="auto">
          <a:xfrm>
            <a:off x="3657600" y="3352800"/>
            <a:ext cx="1752600" cy="2590800"/>
            <a:chOff x="457200" y="228600"/>
            <a:chExt cx="4038600" cy="5877527"/>
          </a:xfrm>
        </p:grpSpPr>
        <p:pic>
          <p:nvPicPr>
            <p:cNvPr id="37900" name="Picture 21" descr="Adirondacks-117AcreTopo_000BevWeb.jpg"/>
            <p:cNvPicPr>
              <a:picLocks noChangeAspect="1"/>
            </p:cNvPicPr>
            <p:nvPr/>
          </p:nvPicPr>
          <p:blipFill>
            <a:blip r:embed="rId4" cstate="print"/>
            <a:srcRect/>
            <a:stretch>
              <a:fillRect/>
            </a:stretch>
          </p:blipFill>
          <p:spPr bwMode="auto">
            <a:xfrm>
              <a:off x="457200" y="228600"/>
              <a:ext cx="4038600" cy="5877527"/>
            </a:xfrm>
            <a:prstGeom prst="rect">
              <a:avLst/>
            </a:prstGeom>
            <a:noFill/>
            <a:ln w="25400">
              <a:solidFill>
                <a:schemeClr val="tx1"/>
              </a:solidFill>
              <a:miter lim="800000"/>
              <a:headEnd/>
              <a:tailEnd/>
            </a:ln>
          </p:spPr>
        </p:pic>
        <p:pic>
          <p:nvPicPr>
            <p:cNvPr id="37901" name="Picture 30" descr="harness_mens.jpg"/>
            <p:cNvPicPr>
              <a:picLocks noChangeAspect="1"/>
            </p:cNvPicPr>
            <p:nvPr/>
          </p:nvPicPr>
          <p:blipFill>
            <a:blip r:embed="rId5" cstate="print"/>
            <a:srcRect/>
            <a:stretch>
              <a:fillRect/>
            </a:stretch>
          </p:blipFill>
          <p:spPr bwMode="auto">
            <a:xfrm rot="805313">
              <a:off x="2819400" y="2209800"/>
              <a:ext cx="1333500" cy="1333500"/>
            </a:xfrm>
            <a:prstGeom prst="rect">
              <a:avLst/>
            </a:prstGeom>
            <a:noFill/>
            <a:ln w="15875">
              <a:solidFill>
                <a:schemeClr val="tx1"/>
              </a:solidFill>
              <a:miter lim="800000"/>
              <a:headEnd/>
              <a:tailEnd/>
            </a:ln>
          </p:spPr>
        </p:pic>
        <p:pic>
          <p:nvPicPr>
            <p:cNvPr id="37902" name="Picture 31" descr="helmet_adult.jpg"/>
            <p:cNvPicPr>
              <a:picLocks noChangeAspect="1"/>
            </p:cNvPicPr>
            <p:nvPr/>
          </p:nvPicPr>
          <p:blipFill>
            <a:blip r:embed="rId6" cstate="print"/>
            <a:srcRect/>
            <a:stretch>
              <a:fillRect/>
            </a:stretch>
          </p:blipFill>
          <p:spPr bwMode="auto">
            <a:xfrm rot="-1007350">
              <a:off x="914400" y="3962400"/>
              <a:ext cx="1600200" cy="1600200"/>
            </a:xfrm>
            <a:prstGeom prst="rect">
              <a:avLst/>
            </a:prstGeom>
            <a:noFill/>
            <a:ln w="15875">
              <a:solidFill>
                <a:schemeClr val="tx1"/>
              </a:solidFill>
              <a:miter lim="800000"/>
              <a:headEnd/>
              <a:tailEnd/>
            </a:ln>
          </p:spPr>
        </p:pic>
        <p:pic>
          <p:nvPicPr>
            <p:cNvPr id="37903" name="Picture 32" descr="ice_axes.jpg"/>
            <p:cNvPicPr>
              <a:picLocks noChangeAspect="1"/>
            </p:cNvPicPr>
            <p:nvPr/>
          </p:nvPicPr>
          <p:blipFill>
            <a:blip r:embed="rId7" cstate="print"/>
            <a:srcRect/>
            <a:stretch>
              <a:fillRect/>
            </a:stretch>
          </p:blipFill>
          <p:spPr bwMode="auto">
            <a:xfrm rot="-840609">
              <a:off x="3352800" y="4572000"/>
              <a:ext cx="914400" cy="914400"/>
            </a:xfrm>
            <a:prstGeom prst="rect">
              <a:avLst/>
            </a:prstGeom>
            <a:noFill/>
            <a:ln w="15875">
              <a:solidFill>
                <a:schemeClr val="tx1"/>
              </a:solidFill>
              <a:miter lim="800000"/>
              <a:headEnd/>
              <a:tailEnd/>
            </a:ln>
          </p:spPr>
        </p:pic>
        <p:pic>
          <p:nvPicPr>
            <p:cNvPr id="37904" name="Picture 33" descr="mens_shoes.jpg"/>
            <p:cNvPicPr>
              <a:picLocks noChangeAspect="1"/>
            </p:cNvPicPr>
            <p:nvPr/>
          </p:nvPicPr>
          <p:blipFill>
            <a:blip r:embed="rId8" cstate="print"/>
            <a:srcRect/>
            <a:stretch>
              <a:fillRect/>
            </a:stretch>
          </p:blipFill>
          <p:spPr bwMode="auto">
            <a:xfrm>
              <a:off x="762000" y="2514600"/>
              <a:ext cx="952500" cy="952500"/>
            </a:xfrm>
            <a:prstGeom prst="rect">
              <a:avLst/>
            </a:prstGeom>
            <a:noFill/>
            <a:ln w="15875">
              <a:solidFill>
                <a:schemeClr val="tx1"/>
              </a:solidFill>
              <a:miter lim="800000"/>
              <a:headEnd/>
              <a:tailEnd/>
            </a:ln>
          </p:spPr>
        </p:pic>
        <p:pic>
          <p:nvPicPr>
            <p:cNvPr id="37905" name="Picture 34" descr="protection_quickdraw.jpg"/>
            <p:cNvPicPr>
              <a:picLocks noChangeAspect="1"/>
            </p:cNvPicPr>
            <p:nvPr/>
          </p:nvPicPr>
          <p:blipFill>
            <a:blip r:embed="rId9" cstate="print"/>
            <a:srcRect/>
            <a:stretch>
              <a:fillRect/>
            </a:stretch>
          </p:blipFill>
          <p:spPr bwMode="auto">
            <a:xfrm rot="621166">
              <a:off x="2971800" y="609600"/>
              <a:ext cx="1041400" cy="1041400"/>
            </a:xfrm>
            <a:prstGeom prst="rect">
              <a:avLst/>
            </a:prstGeom>
            <a:noFill/>
            <a:ln w="15875">
              <a:solidFill>
                <a:schemeClr val="tx1"/>
              </a:solidFill>
              <a:miter lim="800000"/>
              <a:headEnd/>
              <a:tailEnd/>
            </a:ln>
          </p:spPr>
        </p:pic>
        <p:pic>
          <p:nvPicPr>
            <p:cNvPr id="37906" name="Picture 35" descr="mmut_infinity9_5_duo_blu_09.jpg"/>
            <p:cNvPicPr>
              <a:picLocks noChangeAspect="1"/>
            </p:cNvPicPr>
            <p:nvPr/>
          </p:nvPicPr>
          <p:blipFill>
            <a:blip r:embed="rId10" cstate="print"/>
            <a:srcRect/>
            <a:stretch>
              <a:fillRect/>
            </a:stretch>
          </p:blipFill>
          <p:spPr bwMode="auto">
            <a:xfrm rot="-524999">
              <a:off x="990600" y="609600"/>
              <a:ext cx="1371600" cy="1371600"/>
            </a:xfrm>
            <a:prstGeom prst="rect">
              <a:avLst/>
            </a:prstGeom>
            <a:noFill/>
            <a:ln w="15875">
              <a:solidFill>
                <a:schemeClr val="tx1"/>
              </a:solidFill>
              <a:miter lim="800000"/>
              <a:headEnd/>
              <a:tailEnd/>
            </a:ln>
          </p:spPr>
        </p:pic>
      </p:grpSp>
      <p:pic>
        <p:nvPicPr>
          <p:cNvPr id="37898" name="Picture 2"/>
          <p:cNvPicPr>
            <a:picLocks noChangeAspect="1" noChangeArrowheads="1"/>
          </p:cNvPicPr>
          <p:nvPr/>
        </p:nvPicPr>
        <p:blipFill>
          <a:blip r:embed="rId11" cstate="print"/>
          <a:srcRect/>
          <a:stretch>
            <a:fillRect/>
          </a:stretch>
        </p:blipFill>
        <p:spPr bwMode="auto">
          <a:xfrm>
            <a:off x="838200" y="3352800"/>
            <a:ext cx="1728788" cy="2625725"/>
          </a:xfrm>
          <a:prstGeom prst="rect">
            <a:avLst/>
          </a:prstGeom>
          <a:noFill/>
          <a:ln w="50800">
            <a:solidFill>
              <a:schemeClr val="tx1"/>
            </a:solidFill>
            <a:miter lim="800000"/>
            <a:headEnd/>
            <a:tailEnd/>
          </a:ln>
        </p:spPr>
      </p:pic>
      <p:pic>
        <p:nvPicPr>
          <p:cNvPr id="37899" name="Picture 5" descr="http://www.rockclimbing.com/images/photos/assets/6/73696-largest_62784.jpg"/>
          <p:cNvPicPr>
            <a:picLocks noChangeAspect="1" noChangeArrowheads="1"/>
          </p:cNvPicPr>
          <p:nvPr/>
        </p:nvPicPr>
        <p:blipFill>
          <a:blip r:embed="rId12" cstate="print"/>
          <a:srcRect/>
          <a:stretch>
            <a:fillRect/>
          </a:stretch>
        </p:blipFill>
        <p:spPr bwMode="auto">
          <a:xfrm>
            <a:off x="6553200" y="3276600"/>
            <a:ext cx="1600200" cy="2719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F0487675-BE45-4512-A1DF-4B4894933606}" type="slidenum">
              <a:rPr lang="en-US"/>
              <a:pPr>
                <a:defRPr/>
              </a:pPr>
              <a:t>26</a:t>
            </a:fld>
            <a:endParaRPr lang="en-US"/>
          </a:p>
        </p:txBody>
      </p:sp>
      <p:pic>
        <p:nvPicPr>
          <p:cNvPr id="38915" name="Picture 4" descr="http://ecx.images-amazon.com/images/I/51DCN2NXX0L._SL500_AA300_.jpg"/>
          <p:cNvPicPr>
            <a:picLocks noChangeAspect="1" noChangeArrowheads="1"/>
          </p:cNvPicPr>
          <p:nvPr/>
        </p:nvPicPr>
        <p:blipFill>
          <a:blip r:embed="rId3" cstate="print"/>
          <a:srcRect/>
          <a:stretch>
            <a:fillRect/>
          </a:stretch>
        </p:blipFill>
        <p:spPr bwMode="auto">
          <a:xfrm rot="-1147199">
            <a:off x="4673600" y="1095375"/>
            <a:ext cx="3024188" cy="3024188"/>
          </a:xfrm>
          <a:prstGeom prst="rect">
            <a:avLst/>
          </a:prstGeom>
          <a:noFill/>
          <a:ln w="9525">
            <a:noFill/>
            <a:miter lim="800000"/>
            <a:headEnd/>
            <a:tailEnd/>
          </a:ln>
        </p:spPr>
      </p:pic>
      <p:pic>
        <p:nvPicPr>
          <p:cNvPr id="38916" name="Picture 2" descr="http://www.isbnlib.com/cover/1412958989/L"/>
          <p:cNvPicPr>
            <a:picLocks noChangeAspect="1" noChangeArrowheads="1"/>
          </p:cNvPicPr>
          <p:nvPr/>
        </p:nvPicPr>
        <p:blipFill>
          <a:blip r:embed="rId4" cstate="print"/>
          <a:srcRect/>
          <a:stretch>
            <a:fillRect/>
          </a:stretch>
        </p:blipFill>
        <p:spPr bwMode="auto">
          <a:xfrm rot="1391312">
            <a:off x="6769100" y="990600"/>
            <a:ext cx="1847850" cy="2638425"/>
          </a:xfrm>
          <a:prstGeom prst="rect">
            <a:avLst/>
          </a:prstGeom>
          <a:noFill/>
          <a:ln w="9525">
            <a:noFill/>
            <a:miter lim="800000"/>
            <a:headEnd/>
            <a:tailEnd/>
          </a:ln>
        </p:spPr>
      </p:pic>
      <p:pic>
        <p:nvPicPr>
          <p:cNvPr id="38917" name="Picture 6" descr="http://www.curriculumsystems.com/sites/default/files/imagecache/product_full/51PHGN9M2RL._SS500_.jpg"/>
          <p:cNvPicPr>
            <a:picLocks noChangeAspect="1" noChangeArrowheads="1"/>
          </p:cNvPicPr>
          <p:nvPr/>
        </p:nvPicPr>
        <p:blipFill>
          <a:blip r:embed="rId5" cstate="print"/>
          <a:srcRect/>
          <a:stretch>
            <a:fillRect/>
          </a:stretch>
        </p:blipFill>
        <p:spPr bwMode="auto">
          <a:xfrm rot="-1125817">
            <a:off x="4903788" y="3187700"/>
            <a:ext cx="1685925" cy="2617788"/>
          </a:xfrm>
          <a:prstGeom prst="rect">
            <a:avLst/>
          </a:prstGeom>
          <a:noFill/>
          <a:ln w="19050">
            <a:solidFill>
              <a:schemeClr val="tx2"/>
            </a:solidFill>
            <a:miter lim="800000"/>
            <a:headEnd/>
            <a:tailEnd/>
          </a:ln>
        </p:spPr>
      </p:pic>
      <p:grpSp>
        <p:nvGrpSpPr>
          <p:cNvPr id="38918" name="Group 19"/>
          <p:cNvGrpSpPr>
            <a:grpSpLocks/>
          </p:cNvGrpSpPr>
          <p:nvPr/>
        </p:nvGrpSpPr>
        <p:grpSpPr bwMode="auto">
          <a:xfrm>
            <a:off x="685800" y="990600"/>
            <a:ext cx="3276600" cy="4429125"/>
            <a:chOff x="457200" y="228600"/>
            <a:chExt cx="4038600" cy="5877527"/>
          </a:xfrm>
        </p:grpSpPr>
        <p:pic>
          <p:nvPicPr>
            <p:cNvPr id="38921" name="Picture 6" descr="Adirondacks-117AcreTopo_000BevWeb.jpg"/>
            <p:cNvPicPr>
              <a:picLocks noChangeAspect="1"/>
            </p:cNvPicPr>
            <p:nvPr/>
          </p:nvPicPr>
          <p:blipFill>
            <a:blip r:embed="rId6" cstate="print"/>
            <a:srcRect/>
            <a:stretch>
              <a:fillRect/>
            </a:stretch>
          </p:blipFill>
          <p:spPr bwMode="auto">
            <a:xfrm>
              <a:off x="457200" y="228600"/>
              <a:ext cx="4038600" cy="5877527"/>
            </a:xfrm>
            <a:prstGeom prst="rect">
              <a:avLst/>
            </a:prstGeom>
            <a:noFill/>
            <a:ln w="25400">
              <a:solidFill>
                <a:schemeClr val="tx1"/>
              </a:solidFill>
              <a:miter lim="800000"/>
              <a:headEnd/>
              <a:tailEnd/>
            </a:ln>
          </p:spPr>
        </p:pic>
        <p:pic>
          <p:nvPicPr>
            <p:cNvPr id="38922" name="Picture 7" descr="harness_mens.jpg"/>
            <p:cNvPicPr>
              <a:picLocks noChangeAspect="1"/>
            </p:cNvPicPr>
            <p:nvPr/>
          </p:nvPicPr>
          <p:blipFill>
            <a:blip r:embed="rId7" cstate="print"/>
            <a:srcRect/>
            <a:stretch>
              <a:fillRect/>
            </a:stretch>
          </p:blipFill>
          <p:spPr bwMode="auto">
            <a:xfrm rot="805313">
              <a:off x="2819400" y="2209800"/>
              <a:ext cx="1333500" cy="1333500"/>
            </a:xfrm>
            <a:prstGeom prst="rect">
              <a:avLst/>
            </a:prstGeom>
            <a:noFill/>
            <a:ln w="15875">
              <a:solidFill>
                <a:schemeClr val="tx1"/>
              </a:solidFill>
              <a:miter lim="800000"/>
              <a:headEnd/>
              <a:tailEnd/>
            </a:ln>
          </p:spPr>
        </p:pic>
        <p:pic>
          <p:nvPicPr>
            <p:cNvPr id="38923" name="Picture 8" descr="helmet_adult.jpg"/>
            <p:cNvPicPr>
              <a:picLocks noChangeAspect="1"/>
            </p:cNvPicPr>
            <p:nvPr/>
          </p:nvPicPr>
          <p:blipFill>
            <a:blip r:embed="rId8" cstate="print"/>
            <a:srcRect/>
            <a:stretch>
              <a:fillRect/>
            </a:stretch>
          </p:blipFill>
          <p:spPr bwMode="auto">
            <a:xfrm rot="-1007350">
              <a:off x="914400" y="3962400"/>
              <a:ext cx="1600200" cy="1600200"/>
            </a:xfrm>
            <a:prstGeom prst="rect">
              <a:avLst/>
            </a:prstGeom>
            <a:noFill/>
            <a:ln w="15875">
              <a:solidFill>
                <a:schemeClr val="tx1"/>
              </a:solidFill>
              <a:miter lim="800000"/>
              <a:headEnd/>
              <a:tailEnd/>
            </a:ln>
          </p:spPr>
        </p:pic>
        <p:pic>
          <p:nvPicPr>
            <p:cNvPr id="38924" name="Picture 9" descr="ice_axes.jpg"/>
            <p:cNvPicPr>
              <a:picLocks noChangeAspect="1"/>
            </p:cNvPicPr>
            <p:nvPr/>
          </p:nvPicPr>
          <p:blipFill>
            <a:blip r:embed="rId9" cstate="print"/>
            <a:srcRect/>
            <a:stretch>
              <a:fillRect/>
            </a:stretch>
          </p:blipFill>
          <p:spPr bwMode="auto">
            <a:xfrm rot="-840609">
              <a:off x="3352800" y="4572000"/>
              <a:ext cx="914400" cy="914400"/>
            </a:xfrm>
            <a:prstGeom prst="rect">
              <a:avLst/>
            </a:prstGeom>
            <a:noFill/>
            <a:ln w="15875">
              <a:solidFill>
                <a:schemeClr val="tx1"/>
              </a:solidFill>
              <a:miter lim="800000"/>
              <a:headEnd/>
              <a:tailEnd/>
            </a:ln>
          </p:spPr>
        </p:pic>
        <p:pic>
          <p:nvPicPr>
            <p:cNvPr id="38925" name="Picture 10" descr="mens_shoes.jpg"/>
            <p:cNvPicPr>
              <a:picLocks noChangeAspect="1"/>
            </p:cNvPicPr>
            <p:nvPr/>
          </p:nvPicPr>
          <p:blipFill>
            <a:blip r:embed="rId10" cstate="print"/>
            <a:srcRect/>
            <a:stretch>
              <a:fillRect/>
            </a:stretch>
          </p:blipFill>
          <p:spPr bwMode="auto">
            <a:xfrm>
              <a:off x="762000" y="2514600"/>
              <a:ext cx="952500" cy="952500"/>
            </a:xfrm>
            <a:prstGeom prst="rect">
              <a:avLst/>
            </a:prstGeom>
            <a:noFill/>
            <a:ln w="15875">
              <a:solidFill>
                <a:schemeClr val="tx1"/>
              </a:solidFill>
              <a:miter lim="800000"/>
              <a:headEnd/>
              <a:tailEnd/>
            </a:ln>
          </p:spPr>
        </p:pic>
        <p:pic>
          <p:nvPicPr>
            <p:cNvPr id="38926" name="Picture 11" descr="protection_quickdraw.jpg"/>
            <p:cNvPicPr>
              <a:picLocks noChangeAspect="1"/>
            </p:cNvPicPr>
            <p:nvPr/>
          </p:nvPicPr>
          <p:blipFill>
            <a:blip r:embed="rId11" cstate="print"/>
            <a:srcRect/>
            <a:stretch>
              <a:fillRect/>
            </a:stretch>
          </p:blipFill>
          <p:spPr bwMode="auto">
            <a:xfrm rot="621166">
              <a:off x="2971800" y="609600"/>
              <a:ext cx="1041400" cy="1041400"/>
            </a:xfrm>
            <a:prstGeom prst="rect">
              <a:avLst/>
            </a:prstGeom>
            <a:noFill/>
            <a:ln w="15875">
              <a:solidFill>
                <a:schemeClr val="tx1"/>
              </a:solidFill>
              <a:miter lim="800000"/>
              <a:headEnd/>
              <a:tailEnd/>
            </a:ln>
          </p:spPr>
        </p:pic>
        <p:pic>
          <p:nvPicPr>
            <p:cNvPr id="38927" name="Picture 12" descr="mmut_infinity9_5_duo_blu_09.jpg"/>
            <p:cNvPicPr>
              <a:picLocks noChangeAspect="1"/>
            </p:cNvPicPr>
            <p:nvPr/>
          </p:nvPicPr>
          <p:blipFill>
            <a:blip r:embed="rId12" cstate="print"/>
            <a:srcRect/>
            <a:stretch>
              <a:fillRect/>
            </a:stretch>
          </p:blipFill>
          <p:spPr bwMode="auto">
            <a:xfrm rot="-524999">
              <a:off x="990600" y="609600"/>
              <a:ext cx="1371600" cy="1371600"/>
            </a:xfrm>
            <a:prstGeom prst="rect">
              <a:avLst/>
            </a:prstGeom>
            <a:noFill/>
            <a:ln w="15875">
              <a:solidFill>
                <a:schemeClr val="tx1"/>
              </a:solidFill>
              <a:miter lim="800000"/>
              <a:headEnd/>
              <a:tailEnd/>
            </a:ln>
          </p:spPr>
        </p:pic>
      </p:grpSp>
      <p:pic>
        <p:nvPicPr>
          <p:cNvPr id="38919" name="Picture 10" descr="http://www.solution-tree.com/Public/viewimage.aspx?MainImage=true&amp;ProductCode=BKP004"/>
          <p:cNvPicPr>
            <a:picLocks noChangeAspect="1" noChangeArrowheads="1"/>
          </p:cNvPicPr>
          <p:nvPr/>
        </p:nvPicPr>
        <p:blipFill>
          <a:blip r:embed="rId13" cstate="print"/>
          <a:srcRect/>
          <a:stretch>
            <a:fillRect/>
          </a:stretch>
        </p:blipFill>
        <p:spPr bwMode="auto">
          <a:xfrm rot="-347608">
            <a:off x="5919788" y="2455863"/>
            <a:ext cx="2000250" cy="2640012"/>
          </a:xfrm>
          <a:prstGeom prst="rect">
            <a:avLst/>
          </a:prstGeom>
          <a:noFill/>
          <a:ln w="9525">
            <a:noFill/>
            <a:miter lim="800000"/>
            <a:headEnd/>
            <a:tailEnd/>
          </a:ln>
        </p:spPr>
      </p:pic>
      <p:pic>
        <p:nvPicPr>
          <p:cNvPr id="38920" name="Picture 8" descr="http://img2.imagesbn.com/images/14510000/14510956.JPG"/>
          <p:cNvPicPr>
            <a:picLocks noChangeAspect="1" noChangeArrowheads="1"/>
          </p:cNvPicPr>
          <p:nvPr/>
        </p:nvPicPr>
        <p:blipFill>
          <a:blip r:embed="rId14" cstate="print"/>
          <a:srcRect/>
          <a:stretch>
            <a:fillRect/>
          </a:stretch>
        </p:blipFill>
        <p:spPr bwMode="auto">
          <a:xfrm rot="1013975">
            <a:off x="7259638" y="3771900"/>
            <a:ext cx="1616075" cy="2081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3"/>
          <p:cNvSpPr>
            <a:spLocks noGrp="1"/>
          </p:cNvSpPr>
          <p:nvPr>
            <p:ph type="ctrTitle"/>
          </p:nvPr>
        </p:nvSpPr>
        <p:spPr>
          <a:xfrm>
            <a:off x="685800" y="228600"/>
            <a:ext cx="7772400" cy="1470025"/>
          </a:xfrm>
        </p:spPr>
        <p:txBody>
          <a:bodyPr/>
          <a:lstStyle/>
          <a:p>
            <a:pPr eaLnBrk="1" hangingPunct="1"/>
            <a:r>
              <a:rPr lang="en-US" b="1" smtClean="0"/>
              <a:t>Components of Local Curricula</a:t>
            </a:r>
          </a:p>
        </p:txBody>
      </p:sp>
      <p:sp>
        <p:nvSpPr>
          <p:cNvPr id="3" name="Slide Number Placeholder 2"/>
          <p:cNvSpPr>
            <a:spLocks noGrp="1"/>
          </p:cNvSpPr>
          <p:nvPr>
            <p:ph type="sldNum" sz="quarter" idx="10"/>
          </p:nvPr>
        </p:nvSpPr>
        <p:spPr/>
        <p:txBody>
          <a:bodyPr/>
          <a:lstStyle/>
          <a:p>
            <a:pPr>
              <a:defRPr/>
            </a:pPr>
            <a:fld id="{6CBC4472-AF15-4715-AA0B-B01209FF8B06}" type="slidenum">
              <a:rPr lang="en-US"/>
              <a:pPr>
                <a:defRPr/>
              </a:pPr>
              <a:t>27</a:t>
            </a:fld>
            <a:endParaRPr lang="en-US"/>
          </a:p>
        </p:txBody>
      </p:sp>
      <p:sp>
        <p:nvSpPr>
          <p:cNvPr id="39940" name="TextBox 5"/>
          <p:cNvSpPr txBox="1">
            <a:spLocks noChangeArrowheads="1"/>
          </p:cNvSpPr>
          <p:nvPr/>
        </p:nvSpPr>
        <p:spPr bwMode="auto">
          <a:xfrm>
            <a:off x="1066800" y="2057400"/>
            <a:ext cx="5856288" cy="2678113"/>
          </a:xfrm>
          <a:prstGeom prst="rect">
            <a:avLst/>
          </a:prstGeom>
          <a:noFill/>
          <a:ln w="9525">
            <a:noFill/>
            <a:miter lim="800000"/>
            <a:headEnd/>
            <a:tailEnd/>
          </a:ln>
        </p:spPr>
        <p:txBody>
          <a:bodyPr>
            <a:spAutoFit/>
          </a:bodyPr>
          <a:lstStyle/>
          <a:p>
            <a:pPr>
              <a:buFont typeface="Arial" pitchFamily="34" charset="0"/>
              <a:buChar char="•"/>
            </a:pPr>
            <a:r>
              <a:rPr lang="en-US" sz="2800"/>
              <a:t> Learning Targets</a:t>
            </a:r>
          </a:p>
          <a:p>
            <a:pPr>
              <a:buFont typeface="Arial" pitchFamily="34" charset="0"/>
              <a:buChar char="•"/>
            </a:pPr>
            <a:r>
              <a:rPr lang="en-US" sz="2800"/>
              <a:t> Instructional Sequence</a:t>
            </a:r>
          </a:p>
          <a:p>
            <a:pPr>
              <a:buFont typeface="Arial" pitchFamily="34" charset="0"/>
              <a:buChar char="•"/>
            </a:pPr>
            <a:r>
              <a:rPr lang="en-US" sz="2800"/>
              <a:t> Recommended Delivery Practices</a:t>
            </a:r>
          </a:p>
          <a:p>
            <a:pPr>
              <a:buFont typeface="Arial" pitchFamily="34" charset="0"/>
              <a:buChar char="•"/>
            </a:pPr>
            <a:r>
              <a:rPr lang="en-US" sz="2800"/>
              <a:t> Assessment Guidance</a:t>
            </a:r>
          </a:p>
          <a:p>
            <a:pPr>
              <a:buFont typeface="Arial" pitchFamily="34" charset="0"/>
              <a:buChar char="•"/>
            </a:pPr>
            <a:r>
              <a:rPr lang="en-US" sz="2800"/>
              <a:t> Professional Development</a:t>
            </a:r>
          </a:p>
          <a:p>
            <a:pPr>
              <a:buFont typeface="Arial" pitchFamily="34" charset="0"/>
              <a:buChar char="•"/>
            </a:pPr>
            <a:r>
              <a:rPr lang="en-US" sz="2800"/>
              <a:t> Policies &amp; Regulations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0F92D5F7-5261-4C7D-8827-866D683E6FD9}" type="slidenum">
              <a:rPr lang="en-US" smtClean="0"/>
              <a:pPr>
                <a:defRPr/>
              </a:pPr>
              <a:t>28</a:t>
            </a:fld>
            <a:endParaRPr lang="en-US"/>
          </a:p>
        </p:txBody>
      </p:sp>
      <p:pic>
        <p:nvPicPr>
          <p:cNvPr id="1026" name="Picture 2"/>
          <p:cNvPicPr>
            <a:picLocks noChangeAspect="1" noChangeArrowheads="1"/>
          </p:cNvPicPr>
          <p:nvPr/>
        </p:nvPicPr>
        <p:blipFill>
          <a:blip r:embed="rId3" cstate="print"/>
          <a:srcRect/>
          <a:stretch>
            <a:fillRect/>
          </a:stretch>
        </p:blipFill>
        <p:spPr bwMode="auto">
          <a:xfrm>
            <a:off x="270497" y="1295400"/>
            <a:ext cx="8873503" cy="4401371"/>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http://t2.gstatic.com/images?q=tbn:ANd9GcT1yAOKyvne457whsG-9z4HnGZMjsPdA5tXSeQY-gmqR7Yf1yciaA"/>
          <p:cNvPicPr>
            <a:picLocks noChangeAspect="1" noChangeArrowheads="1"/>
          </p:cNvPicPr>
          <p:nvPr/>
        </p:nvPicPr>
        <p:blipFill>
          <a:blip r:embed="rId3" cstate="print"/>
          <a:srcRect/>
          <a:stretch>
            <a:fillRect/>
          </a:stretch>
        </p:blipFill>
        <p:spPr bwMode="auto">
          <a:xfrm>
            <a:off x="1981200" y="1828800"/>
            <a:ext cx="1285875" cy="1296988"/>
          </a:xfrm>
          <a:prstGeom prst="rect">
            <a:avLst/>
          </a:prstGeom>
          <a:noFill/>
          <a:ln w="9525">
            <a:noFill/>
            <a:miter lim="800000"/>
            <a:headEnd/>
            <a:tailEnd/>
          </a:ln>
        </p:spPr>
      </p:pic>
      <p:sp>
        <p:nvSpPr>
          <p:cNvPr id="6" name="Right Arrow 5"/>
          <p:cNvSpPr/>
          <p:nvPr/>
        </p:nvSpPr>
        <p:spPr>
          <a:xfrm>
            <a:off x="533400" y="2514600"/>
            <a:ext cx="8153400" cy="836613"/>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Rectangle 16"/>
          <p:cNvSpPr/>
          <p:nvPr/>
        </p:nvSpPr>
        <p:spPr>
          <a:xfrm>
            <a:off x="609600" y="3429000"/>
            <a:ext cx="2514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8" name="Rectangle 17"/>
          <p:cNvSpPr/>
          <p:nvPr/>
        </p:nvSpPr>
        <p:spPr>
          <a:xfrm>
            <a:off x="3352800" y="3429000"/>
            <a:ext cx="2514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Rectangle 18"/>
          <p:cNvSpPr/>
          <p:nvPr/>
        </p:nvSpPr>
        <p:spPr>
          <a:xfrm>
            <a:off x="6096000" y="3429000"/>
            <a:ext cx="2362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991" name="Title 1"/>
          <p:cNvSpPr>
            <a:spLocks noGrp="1"/>
          </p:cNvSpPr>
          <p:nvPr>
            <p:ph type="ctrTitle"/>
          </p:nvPr>
        </p:nvSpPr>
        <p:spPr>
          <a:xfrm>
            <a:off x="609600" y="358775"/>
            <a:ext cx="7772400" cy="1470025"/>
          </a:xfrm>
        </p:spPr>
        <p:txBody>
          <a:bodyPr/>
          <a:lstStyle/>
          <a:p>
            <a:pPr eaLnBrk="1" hangingPunct="1"/>
            <a:r>
              <a:rPr lang="en-US" sz="8000" b="1" smtClean="0"/>
              <a:t>Curriculum</a:t>
            </a:r>
          </a:p>
        </p:txBody>
      </p:sp>
      <p:sp>
        <p:nvSpPr>
          <p:cNvPr id="3" name="Slide Number Placeholder 2"/>
          <p:cNvSpPr>
            <a:spLocks noGrp="1"/>
          </p:cNvSpPr>
          <p:nvPr>
            <p:ph type="sldNum" sz="quarter" idx="10"/>
          </p:nvPr>
        </p:nvSpPr>
        <p:spPr/>
        <p:txBody>
          <a:bodyPr/>
          <a:lstStyle/>
          <a:p>
            <a:pPr>
              <a:defRPr/>
            </a:pPr>
            <a:fld id="{96A488AB-8CE9-459D-927D-1D9732EE06B2}" type="slidenum">
              <a:rPr lang="en-US"/>
              <a:pPr>
                <a:defRPr/>
              </a:pPr>
              <a:t>29</a:t>
            </a:fld>
            <a:endParaRPr lang="en-US"/>
          </a:p>
        </p:txBody>
      </p:sp>
      <p:sp>
        <p:nvSpPr>
          <p:cNvPr id="41993" name="TextBox 3"/>
          <p:cNvSpPr txBox="1">
            <a:spLocks noChangeArrowheads="1"/>
          </p:cNvSpPr>
          <p:nvPr/>
        </p:nvSpPr>
        <p:spPr bwMode="auto">
          <a:xfrm>
            <a:off x="609600" y="2736850"/>
            <a:ext cx="7620000" cy="400050"/>
          </a:xfrm>
          <a:prstGeom prst="rect">
            <a:avLst/>
          </a:prstGeom>
          <a:noFill/>
          <a:ln w="9525">
            <a:noFill/>
            <a:miter lim="800000"/>
            <a:headEnd/>
            <a:tailEnd/>
          </a:ln>
        </p:spPr>
        <p:txBody>
          <a:bodyPr>
            <a:spAutoFit/>
          </a:bodyPr>
          <a:lstStyle/>
          <a:p>
            <a:pPr algn="ctr"/>
            <a:r>
              <a:rPr lang="en-US" sz="2000" b="1">
                <a:solidFill>
                  <a:schemeClr val="bg1"/>
                </a:solidFill>
              </a:rPr>
              <a:t>Standards                                                   Student Achievement</a:t>
            </a:r>
          </a:p>
        </p:txBody>
      </p:sp>
      <p:sp>
        <p:nvSpPr>
          <p:cNvPr id="41994" name="TextBox 10"/>
          <p:cNvSpPr txBox="1">
            <a:spLocks noChangeArrowheads="1"/>
          </p:cNvSpPr>
          <p:nvPr/>
        </p:nvSpPr>
        <p:spPr bwMode="auto">
          <a:xfrm>
            <a:off x="1030288" y="3505200"/>
            <a:ext cx="1809750" cy="461963"/>
          </a:xfrm>
          <a:prstGeom prst="rect">
            <a:avLst/>
          </a:prstGeom>
          <a:noFill/>
          <a:ln w="9525">
            <a:noFill/>
            <a:miter lim="800000"/>
            <a:headEnd/>
            <a:tailEnd/>
          </a:ln>
        </p:spPr>
        <p:txBody>
          <a:bodyPr wrap="none">
            <a:spAutoFit/>
          </a:bodyPr>
          <a:lstStyle/>
          <a:p>
            <a:r>
              <a:rPr lang="en-US" b="1"/>
              <a:t>State Level</a:t>
            </a:r>
          </a:p>
        </p:txBody>
      </p:sp>
      <p:sp>
        <p:nvSpPr>
          <p:cNvPr id="41995" name="TextBox 11"/>
          <p:cNvSpPr txBox="1">
            <a:spLocks noChangeArrowheads="1"/>
          </p:cNvSpPr>
          <p:nvPr/>
        </p:nvSpPr>
        <p:spPr bwMode="auto">
          <a:xfrm>
            <a:off x="3735388" y="3505200"/>
            <a:ext cx="1858962" cy="461963"/>
          </a:xfrm>
          <a:prstGeom prst="rect">
            <a:avLst/>
          </a:prstGeom>
          <a:noFill/>
          <a:ln w="9525">
            <a:noFill/>
            <a:miter lim="800000"/>
            <a:headEnd/>
            <a:tailEnd/>
          </a:ln>
        </p:spPr>
        <p:txBody>
          <a:bodyPr wrap="none">
            <a:spAutoFit/>
          </a:bodyPr>
          <a:lstStyle/>
          <a:p>
            <a:pPr algn="ctr"/>
            <a:r>
              <a:rPr lang="en-US" b="1"/>
              <a:t>Local Level</a:t>
            </a:r>
          </a:p>
        </p:txBody>
      </p:sp>
      <p:sp>
        <p:nvSpPr>
          <p:cNvPr id="41996" name="TextBox 12"/>
          <p:cNvSpPr txBox="1">
            <a:spLocks noChangeArrowheads="1"/>
          </p:cNvSpPr>
          <p:nvPr/>
        </p:nvSpPr>
        <p:spPr bwMode="auto">
          <a:xfrm>
            <a:off x="6248400" y="3505200"/>
            <a:ext cx="2081213" cy="461963"/>
          </a:xfrm>
          <a:prstGeom prst="rect">
            <a:avLst/>
          </a:prstGeom>
          <a:noFill/>
          <a:ln w="9525">
            <a:noFill/>
            <a:miter lim="800000"/>
            <a:headEnd/>
            <a:tailEnd/>
          </a:ln>
        </p:spPr>
        <p:txBody>
          <a:bodyPr wrap="none">
            <a:spAutoFit/>
          </a:bodyPr>
          <a:lstStyle/>
          <a:p>
            <a:pPr algn="ctr"/>
            <a:r>
              <a:rPr lang="en-US" b="1"/>
              <a:t>School Level</a:t>
            </a:r>
          </a:p>
        </p:txBody>
      </p:sp>
      <p:sp>
        <p:nvSpPr>
          <p:cNvPr id="23" name="Bent-Up Arrow 22"/>
          <p:cNvSpPr/>
          <p:nvPr/>
        </p:nvSpPr>
        <p:spPr>
          <a:xfrm rot="10800000">
            <a:off x="609600" y="1096963"/>
            <a:ext cx="1155700" cy="1112837"/>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Bent-Up Arrow 23"/>
          <p:cNvSpPr/>
          <p:nvPr/>
        </p:nvSpPr>
        <p:spPr>
          <a:xfrm rot="10800000" flipH="1">
            <a:off x="7099300" y="1066800"/>
            <a:ext cx="1054100" cy="1112838"/>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609600" y="4722813"/>
            <a:ext cx="2514600" cy="9159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6" name="Rectangle 25"/>
          <p:cNvSpPr/>
          <p:nvPr/>
        </p:nvSpPr>
        <p:spPr>
          <a:xfrm>
            <a:off x="3352800" y="4722813"/>
            <a:ext cx="2514600" cy="9159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a:xfrm>
            <a:off x="6096000" y="4722813"/>
            <a:ext cx="2362200" cy="9159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002" name="TextBox 30"/>
          <p:cNvSpPr txBox="1">
            <a:spLocks noChangeArrowheads="1"/>
          </p:cNvSpPr>
          <p:nvPr/>
        </p:nvSpPr>
        <p:spPr bwMode="auto">
          <a:xfrm>
            <a:off x="1295400" y="4144963"/>
            <a:ext cx="1143000" cy="461962"/>
          </a:xfrm>
          <a:prstGeom prst="rect">
            <a:avLst/>
          </a:prstGeom>
          <a:noFill/>
          <a:ln w="9525">
            <a:noFill/>
            <a:miter lim="800000"/>
            <a:headEnd/>
            <a:tailEnd/>
          </a:ln>
        </p:spPr>
        <p:txBody>
          <a:bodyPr wrap="none">
            <a:spAutoFit/>
          </a:bodyPr>
          <a:lstStyle/>
          <a:p>
            <a:r>
              <a:rPr lang="en-US" b="1"/>
              <a:t>NCDPI</a:t>
            </a:r>
          </a:p>
        </p:txBody>
      </p:sp>
      <p:sp>
        <p:nvSpPr>
          <p:cNvPr id="42003" name="TextBox 31"/>
          <p:cNvSpPr txBox="1">
            <a:spLocks noChangeArrowheads="1"/>
          </p:cNvSpPr>
          <p:nvPr/>
        </p:nvSpPr>
        <p:spPr bwMode="auto">
          <a:xfrm>
            <a:off x="4002088" y="4110038"/>
            <a:ext cx="1246187" cy="461962"/>
          </a:xfrm>
          <a:prstGeom prst="rect">
            <a:avLst/>
          </a:prstGeom>
          <a:noFill/>
          <a:ln w="9525">
            <a:noFill/>
            <a:miter lim="800000"/>
            <a:headEnd/>
            <a:tailEnd/>
          </a:ln>
        </p:spPr>
        <p:txBody>
          <a:bodyPr wrap="none">
            <a:spAutoFit/>
          </a:bodyPr>
          <a:lstStyle/>
          <a:p>
            <a:pPr algn="ctr"/>
            <a:r>
              <a:rPr lang="en-US" b="1"/>
              <a:t>District</a:t>
            </a:r>
          </a:p>
        </p:txBody>
      </p:sp>
      <p:sp>
        <p:nvSpPr>
          <p:cNvPr id="34" name="Right Arrow 33"/>
          <p:cNvSpPr/>
          <p:nvPr/>
        </p:nvSpPr>
        <p:spPr>
          <a:xfrm>
            <a:off x="706438" y="4911725"/>
            <a:ext cx="7620000" cy="533400"/>
          </a:xfrm>
          <a:prstGeom prst="rightArrow">
            <a:avLst/>
          </a:prstGeom>
          <a:gradFill flip="none" rotWithShape="1">
            <a:gsLst>
              <a:gs pos="0">
                <a:schemeClr val="accent1">
                  <a:tint val="66000"/>
                  <a:satMod val="160000"/>
                  <a:alpha val="31000"/>
                </a:schemeClr>
              </a:gs>
              <a:gs pos="0">
                <a:schemeClr val="accent1">
                  <a:tint val="66000"/>
                  <a:satMod val="160000"/>
                </a:schemeClr>
              </a:gs>
              <a:gs pos="50000">
                <a:schemeClr val="accent1">
                  <a:tint val="44500"/>
                  <a:satMod val="160000"/>
                </a:schemeClr>
              </a:gs>
              <a:gs pos="100000">
                <a:schemeClr val="accent1">
                  <a:tint val="23500"/>
                  <a:satMod val="160000"/>
                </a:schemeClr>
              </a:gs>
            </a:gsLst>
            <a:path path="shap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005" name="TextBox 32"/>
          <p:cNvSpPr txBox="1">
            <a:spLocks noChangeArrowheads="1"/>
          </p:cNvSpPr>
          <p:nvPr/>
        </p:nvSpPr>
        <p:spPr bwMode="auto">
          <a:xfrm>
            <a:off x="6491288" y="4110038"/>
            <a:ext cx="1516062" cy="461962"/>
          </a:xfrm>
          <a:prstGeom prst="rect">
            <a:avLst/>
          </a:prstGeom>
          <a:noFill/>
          <a:ln w="9525">
            <a:noFill/>
            <a:miter lim="800000"/>
            <a:headEnd/>
            <a:tailEnd/>
          </a:ln>
        </p:spPr>
        <p:txBody>
          <a:bodyPr wrap="none">
            <a:spAutoFit/>
          </a:bodyPr>
          <a:lstStyle/>
          <a:p>
            <a:pPr algn="ctr"/>
            <a:r>
              <a:rPr lang="en-US" b="1"/>
              <a:t>Teachers</a:t>
            </a:r>
          </a:p>
        </p:txBody>
      </p:sp>
      <p:sp>
        <p:nvSpPr>
          <p:cNvPr id="42006" name="TextBox 29"/>
          <p:cNvSpPr txBox="1">
            <a:spLocks noChangeArrowheads="1"/>
          </p:cNvSpPr>
          <p:nvPr/>
        </p:nvSpPr>
        <p:spPr bwMode="auto">
          <a:xfrm>
            <a:off x="6532563" y="4772025"/>
            <a:ext cx="1392237" cy="830263"/>
          </a:xfrm>
          <a:prstGeom prst="rect">
            <a:avLst/>
          </a:prstGeom>
          <a:noFill/>
          <a:ln w="9525">
            <a:noFill/>
            <a:miter lim="800000"/>
            <a:headEnd/>
            <a:tailEnd/>
          </a:ln>
        </p:spPr>
        <p:txBody>
          <a:bodyPr wrap="none">
            <a:spAutoFit/>
          </a:bodyPr>
          <a:lstStyle/>
          <a:p>
            <a:pPr algn="ctr"/>
            <a:r>
              <a:rPr lang="en-US" sz="1600" b="1"/>
              <a:t>Instruction</a:t>
            </a:r>
          </a:p>
          <a:p>
            <a:pPr algn="ctr"/>
            <a:r>
              <a:rPr lang="en-US" sz="1600" b="1"/>
              <a:t>&amp; </a:t>
            </a:r>
          </a:p>
          <a:p>
            <a:pPr algn="ctr"/>
            <a:r>
              <a:rPr lang="en-US" sz="1600" b="1"/>
              <a:t>Assessment</a:t>
            </a:r>
          </a:p>
        </p:txBody>
      </p:sp>
      <p:sp>
        <p:nvSpPr>
          <p:cNvPr id="42007" name="TextBox 27"/>
          <p:cNvSpPr txBox="1">
            <a:spLocks noChangeArrowheads="1"/>
          </p:cNvSpPr>
          <p:nvPr/>
        </p:nvSpPr>
        <p:spPr bwMode="auto">
          <a:xfrm>
            <a:off x="827088" y="4760913"/>
            <a:ext cx="2144712" cy="830262"/>
          </a:xfrm>
          <a:prstGeom prst="rect">
            <a:avLst/>
          </a:prstGeom>
          <a:noFill/>
          <a:ln w="9525">
            <a:noFill/>
            <a:miter lim="800000"/>
            <a:headEnd/>
            <a:tailEnd/>
          </a:ln>
        </p:spPr>
        <p:txBody>
          <a:bodyPr wrap="none">
            <a:spAutoFit/>
          </a:bodyPr>
          <a:lstStyle/>
          <a:p>
            <a:pPr algn="ctr"/>
            <a:r>
              <a:rPr lang="en-US" sz="1600" b="1"/>
              <a:t>Common Core</a:t>
            </a:r>
          </a:p>
          <a:p>
            <a:pPr algn="ctr"/>
            <a:r>
              <a:rPr lang="en-US" sz="1600" b="1"/>
              <a:t>&amp;</a:t>
            </a:r>
          </a:p>
          <a:p>
            <a:pPr algn="ctr"/>
            <a:r>
              <a:rPr lang="en-US" sz="1600" b="1"/>
              <a:t>Essential Standards</a:t>
            </a:r>
          </a:p>
        </p:txBody>
      </p:sp>
      <p:sp>
        <p:nvSpPr>
          <p:cNvPr id="42008" name="TextBox 28"/>
          <p:cNvSpPr txBox="1">
            <a:spLocks noChangeArrowheads="1"/>
          </p:cNvSpPr>
          <p:nvPr/>
        </p:nvSpPr>
        <p:spPr bwMode="auto">
          <a:xfrm>
            <a:off x="3616325" y="4970463"/>
            <a:ext cx="2051050" cy="400050"/>
          </a:xfrm>
          <a:prstGeom prst="rect">
            <a:avLst/>
          </a:prstGeom>
          <a:noFill/>
          <a:ln w="9525">
            <a:noFill/>
            <a:miter lim="800000"/>
            <a:headEnd/>
            <a:tailEnd/>
          </a:ln>
        </p:spPr>
        <p:txBody>
          <a:bodyPr wrap="none">
            <a:spAutoFit/>
          </a:bodyPr>
          <a:lstStyle/>
          <a:p>
            <a:pPr algn="ctr"/>
            <a:r>
              <a:rPr lang="en-US" sz="2000" b="1"/>
              <a:t>Local Curricula</a:t>
            </a:r>
          </a:p>
        </p:txBody>
      </p:sp>
      <p:sp>
        <p:nvSpPr>
          <p:cNvPr id="28" name="Oval 27"/>
          <p:cNvSpPr/>
          <p:nvPr/>
        </p:nvSpPr>
        <p:spPr>
          <a:xfrm>
            <a:off x="7010400" y="5867400"/>
            <a:ext cx="914400" cy="9906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1"/>
            <a:ext cx="7772400" cy="1470025"/>
          </a:xfrm>
        </p:spPr>
        <p:txBody>
          <a:bodyPr/>
          <a:lstStyle/>
          <a:p>
            <a:r>
              <a:rPr lang="en-US" dirty="0" smtClean="0"/>
              <a:t>Purpose and Outcome</a:t>
            </a:r>
            <a:endParaRPr lang="en-US" dirty="0"/>
          </a:p>
        </p:txBody>
      </p:sp>
      <p:sp>
        <p:nvSpPr>
          <p:cNvPr id="3" name="Content Placeholder 2"/>
          <p:cNvSpPr>
            <a:spLocks noGrp="1"/>
          </p:cNvSpPr>
          <p:nvPr>
            <p:ph type="subTitle" idx="1"/>
          </p:nvPr>
        </p:nvSpPr>
        <p:spPr>
          <a:xfrm>
            <a:off x="609600" y="2060575"/>
            <a:ext cx="8001000" cy="3273425"/>
          </a:xfrm>
        </p:spPr>
        <p:txBody>
          <a:bodyPr>
            <a:normAutofit/>
          </a:bodyPr>
          <a:lstStyle/>
          <a:p>
            <a:pPr algn="l">
              <a:buFont typeface="Arial" pitchFamily="34" charset="0"/>
              <a:buChar char="•"/>
            </a:pPr>
            <a:r>
              <a:rPr lang="en-US" strike="noStrike" baseline="0" dirty="0" smtClean="0">
                <a:solidFill>
                  <a:schemeClr val="tx1"/>
                </a:solidFill>
              </a:rPr>
              <a:t>R</a:t>
            </a:r>
            <a:r>
              <a:rPr lang="en-US" dirty="0" smtClean="0">
                <a:solidFill>
                  <a:schemeClr val="tx1"/>
                </a:solidFill>
              </a:rPr>
              <a:t>each a common understanding of the term local curricula.</a:t>
            </a:r>
          </a:p>
          <a:p>
            <a:pPr algn="l"/>
            <a:endParaRPr lang="en-US" dirty="0" smtClean="0">
              <a:solidFill>
                <a:schemeClr val="tx1"/>
              </a:solidFill>
            </a:endParaRPr>
          </a:p>
          <a:p>
            <a:pPr algn="l">
              <a:buFont typeface="Arial" pitchFamily="34" charset="0"/>
              <a:buChar char="•"/>
            </a:pPr>
            <a:r>
              <a:rPr lang="en-US" dirty="0" smtClean="0">
                <a:solidFill>
                  <a:schemeClr val="tx1"/>
                </a:solidFill>
              </a:rPr>
              <a:t>Examine the current state of local curricula</a:t>
            </a:r>
            <a:endParaRPr lang="en-US" dirty="0">
              <a:solidFill>
                <a:schemeClr val="tx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457200"/>
            <a:ext cx="8229600" cy="1143000"/>
          </a:xfrm>
        </p:spPr>
        <p:txBody>
          <a:bodyPr/>
          <a:lstStyle/>
          <a:p>
            <a:pPr eaLnBrk="1" hangingPunct="1"/>
            <a:r>
              <a:rPr lang="en-US" sz="5400" smtClean="0">
                <a:solidFill>
                  <a:srgbClr val="0066FF"/>
                </a:solidFill>
              </a:rPr>
              <a:t>Importance of Alignment</a:t>
            </a:r>
            <a:r>
              <a:rPr lang="en-US" sz="5400" smtClean="0"/>
              <a:t> </a:t>
            </a:r>
          </a:p>
        </p:txBody>
      </p:sp>
      <p:sp>
        <p:nvSpPr>
          <p:cNvPr id="54275" name="Rectangle 3"/>
          <p:cNvSpPr>
            <a:spLocks noGrp="1" noChangeArrowheads="1"/>
          </p:cNvSpPr>
          <p:nvPr>
            <p:ph type="body" idx="1"/>
          </p:nvPr>
        </p:nvSpPr>
        <p:spPr>
          <a:xfrm>
            <a:off x="457200" y="2133600"/>
            <a:ext cx="8229600" cy="2819400"/>
          </a:xfrm>
        </p:spPr>
        <p:txBody>
          <a:bodyPr rtlCol="0">
            <a:normAutofit/>
          </a:bodyPr>
          <a:lstStyle/>
          <a:p>
            <a:pPr eaLnBrk="1" fontAlgn="auto" hangingPunct="1">
              <a:spcAft>
                <a:spcPts val="0"/>
              </a:spcAft>
              <a:defRPr/>
            </a:pPr>
            <a:r>
              <a:rPr lang="en-US" dirty="0" smtClean="0">
                <a:latin typeface="+mj-lt"/>
              </a:rPr>
              <a:t>Alignment is an even stronger predictor of student achievement on standardized tests than are socioeconomic status, gender, race, and teacher effect. </a:t>
            </a:r>
          </a:p>
          <a:p>
            <a:pPr eaLnBrk="1" fontAlgn="auto" hangingPunct="1">
              <a:spcAft>
                <a:spcPts val="0"/>
              </a:spcAft>
              <a:buFontTx/>
              <a:buNone/>
              <a:defRPr/>
            </a:pPr>
            <a:r>
              <a:rPr lang="en-US" sz="2400" dirty="0" smtClean="0">
                <a:latin typeface="+mj-lt"/>
              </a:rPr>
              <a:t>      </a:t>
            </a:r>
            <a:r>
              <a:rPr lang="en-US" sz="2000" dirty="0" smtClean="0">
                <a:solidFill>
                  <a:schemeClr val="bg2">
                    <a:lumMod val="50000"/>
                  </a:schemeClr>
                </a:solidFill>
                <a:latin typeface="+mj-lt"/>
              </a:rPr>
              <a:t>(Elmore &amp; Rothman, 1999: Mitchell, 1998; Wishnick,1989)</a:t>
            </a:r>
            <a:r>
              <a:rPr lang="en-US" dirty="0" smtClean="0">
                <a:solidFill>
                  <a:schemeClr val="bg2">
                    <a:lumMod val="50000"/>
                  </a:schemeClr>
                </a:solidFill>
                <a:latin typeface="+mj-lt"/>
              </a:rPr>
              <a:t> </a:t>
            </a:r>
          </a:p>
          <a:p>
            <a:pPr lvl="1" eaLnBrk="1" fontAlgn="auto" hangingPunct="1">
              <a:spcAft>
                <a:spcPts val="0"/>
              </a:spcAft>
              <a:defRPr/>
            </a:pPr>
            <a:endParaRPr lang="en-US" dirty="0" smtClean="0">
              <a:latin typeface="Comic Sans MS" pitchFamily="66" charset="0"/>
            </a:endParaRPr>
          </a:p>
        </p:txBody>
      </p:sp>
    </p:spTree>
    <p:custDataLst>
      <p:tags r:id="rId1"/>
    </p:custData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a:t>
            </a:r>
            <a:endParaRPr lang="en-US" dirty="0"/>
          </a:p>
        </p:txBody>
      </p:sp>
      <p:sp>
        <p:nvSpPr>
          <p:cNvPr id="3" name="Content Placeholder 2"/>
          <p:cNvSpPr>
            <a:spLocks noGrp="1"/>
          </p:cNvSpPr>
          <p:nvPr>
            <p:ph idx="1"/>
          </p:nvPr>
        </p:nvSpPr>
        <p:spPr/>
        <p:txBody>
          <a:bodyPr/>
          <a:lstStyle/>
          <a:p>
            <a:r>
              <a:rPr lang="en-US" dirty="0" smtClean="0"/>
              <a:t>Stopwatch</a:t>
            </a:r>
          </a:p>
          <a:p>
            <a:r>
              <a:rPr lang="en-US" dirty="0" smtClean="0"/>
              <a:t>15 minutes</a:t>
            </a:r>
            <a:endParaRPr lang="en-US" dirty="0"/>
          </a:p>
        </p:txBody>
      </p:sp>
      <p:sp>
        <p:nvSpPr>
          <p:cNvPr id="4" name="Slide Number Placeholder 3"/>
          <p:cNvSpPr>
            <a:spLocks noGrp="1"/>
          </p:cNvSpPr>
          <p:nvPr>
            <p:ph type="sldNum" sz="quarter" idx="12"/>
          </p:nvPr>
        </p:nvSpPr>
        <p:spPr/>
        <p:txBody>
          <a:bodyPr/>
          <a:lstStyle/>
          <a:p>
            <a:pPr>
              <a:defRPr/>
            </a:pPr>
            <a:fld id="{BA05C18B-7DFB-4AFC-B97C-DF474F5B804B}" type="slidenum">
              <a:rPr lang="en-US" smtClean="0"/>
              <a:pPr>
                <a:defRPr/>
              </a:pPr>
              <a:t>31</a:t>
            </a:fld>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457200"/>
            <a:ext cx="8229600" cy="1143000"/>
          </a:xfrm>
        </p:spPr>
        <p:txBody>
          <a:bodyPr/>
          <a:lstStyle/>
          <a:p>
            <a:pPr eaLnBrk="1" hangingPunct="1"/>
            <a:r>
              <a:rPr lang="en-US" sz="5400" smtClean="0">
                <a:solidFill>
                  <a:srgbClr val="0066FF"/>
                </a:solidFill>
              </a:rPr>
              <a:t>Importance of Alignment</a:t>
            </a:r>
            <a:r>
              <a:rPr lang="en-US" sz="5400" smtClean="0"/>
              <a:t> </a:t>
            </a:r>
          </a:p>
        </p:txBody>
      </p:sp>
      <p:sp>
        <p:nvSpPr>
          <p:cNvPr id="54275" name="Rectangle 3"/>
          <p:cNvSpPr>
            <a:spLocks noGrp="1" noChangeArrowheads="1"/>
          </p:cNvSpPr>
          <p:nvPr>
            <p:ph type="body" idx="1"/>
          </p:nvPr>
        </p:nvSpPr>
        <p:spPr>
          <a:xfrm>
            <a:off x="457200" y="2133600"/>
            <a:ext cx="8229600" cy="2819400"/>
          </a:xfrm>
        </p:spPr>
        <p:txBody>
          <a:bodyPr rtlCol="0">
            <a:normAutofit/>
          </a:bodyPr>
          <a:lstStyle/>
          <a:p>
            <a:pPr eaLnBrk="1" fontAlgn="auto" hangingPunct="1">
              <a:spcAft>
                <a:spcPts val="0"/>
              </a:spcAft>
              <a:defRPr/>
            </a:pPr>
            <a:r>
              <a:rPr lang="en-US" dirty="0" smtClean="0">
                <a:latin typeface="+mj-lt"/>
              </a:rPr>
              <a:t>Alignment is an even stronger predictor of student achievement on standardized tests than are socioeconomic status, gender, race, and teacher effect. </a:t>
            </a:r>
          </a:p>
          <a:p>
            <a:pPr eaLnBrk="1" fontAlgn="auto" hangingPunct="1">
              <a:spcAft>
                <a:spcPts val="0"/>
              </a:spcAft>
              <a:buFontTx/>
              <a:buNone/>
              <a:defRPr/>
            </a:pPr>
            <a:r>
              <a:rPr lang="en-US" sz="2400" dirty="0" smtClean="0">
                <a:latin typeface="+mj-lt"/>
              </a:rPr>
              <a:t>      </a:t>
            </a:r>
            <a:r>
              <a:rPr lang="en-US" sz="2000" dirty="0" smtClean="0">
                <a:solidFill>
                  <a:schemeClr val="bg2">
                    <a:lumMod val="50000"/>
                  </a:schemeClr>
                </a:solidFill>
                <a:latin typeface="+mj-lt"/>
              </a:rPr>
              <a:t>(Elmore &amp; Rothman, 1999: Mitchell, 1998; Wishnick,1989)</a:t>
            </a:r>
            <a:r>
              <a:rPr lang="en-US" dirty="0" smtClean="0">
                <a:solidFill>
                  <a:schemeClr val="bg2">
                    <a:lumMod val="50000"/>
                  </a:schemeClr>
                </a:solidFill>
                <a:latin typeface="+mj-lt"/>
              </a:rPr>
              <a:t> </a:t>
            </a:r>
          </a:p>
          <a:p>
            <a:pPr lvl="1" eaLnBrk="1" fontAlgn="auto" hangingPunct="1">
              <a:spcAft>
                <a:spcPts val="0"/>
              </a:spcAft>
              <a:defRPr/>
            </a:pPr>
            <a:endParaRPr lang="en-US" dirty="0" smtClean="0">
              <a:latin typeface="Comic Sans MS" pitchFamily="66" charset="0"/>
            </a:endParaRPr>
          </a:p>
        </p:txBody>
      </p:sp>
    </p:spTree>
    <p:custDataLst>
      <p:tags r:id="rId1"/>
    </p:custData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DD58EF2A-BB30-408D-91BA-2DEB020C274F}" type="slidenum">
              <a:rPr lang="en-US"/>
              <a:pPr>
                <a:defRPr/>
              </a:pPr>
              <a:t>33</a:t>
            </a:fld>
            <a:endParaRPr lang="en-US"/>
          </a:p>
        </p:txBody>
      </p:sp>
      <p:sp>
        <p:nvSpPr>
          <p:cNvPr id="12" name="Down Arrow 11"/>
          <p:cNvSpPr/>
          <p:nvPr/>
        </p:nvSpPr>
        <p:spPr>
          <a:xfrm rot="16200000">
            <a:off x="4000500" y="-2386012"/>
            <a:ext cx="1600200" cy="8229600"/>
          </a:xfrm>
          <a:prstGeom prst="downArrow">
            <a:avLst>
              <a:gd name="adj1" fmla="val 50000"/>
              <a:gd name="adj2" fmla="val 7727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 name="TextBox 12"/>
          <p:cNvSpPr txBox="1"/>
          <p:nvPr/>
        </p:nvSpPr>
        <p:spPr>
          <a:xfrm>
            <a:off x="2970213" y="1208088"/>
            <a:ext cx="2728912" cy="1014412"/>
          </a:xfrm>
          <a:prstGeom prst="rect">
            <a:avLst/>
          </a:prstGeom>
          <a:noFill/>
        </p:spPr>
        <p:txBody>
          <a:bodyPr wrap="none">
            <a:spAutoFit/>
          </a:bodyPr>
          <a:lstStyle/>
          <a:p>
            <a:pPr>
              <a:defRPr/>
            </a:pPr>
            <a:r>
              <a:rPr lang="en-US" sz="6000" b="1" dirty="0">
                <a:solidFill>
                  <a:schemeClr val="bg1"/>
                </a:solidFill>
                <a:latin typeface="+mj-lt"/>
              </a:rPr>
              <a:t>Content</a:t>
            </a:r>
          </a:p>
        </p:txBody>
      </p:sp>
      <p:sp>
        <p:nvSpPr>
          <p:cNvPr id="14" name="Down Arrow 13"/>
          <p:cNvSpPr/>
          <p:nvPr/>
        </p:nvSpPr>
        <p:spPr>
          <a:xfrm rot="16200000">
            <a:off x="4000500" y="-633412"/>
            <a:ext cx="1600200" cy="8229600"/>
          </a:xfrm>
          <a:prstGeom prst="downArrow">
            <a:avLst>
              <a:gd name="adj1" fmla="val 50000"/>
              <a:gd name="adj2" fmla="val 7597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5" name="TextBox 14"/>
          <p:cNvSpPr txBox="1"/>
          <p:nvPr/>
        </p:nvSpPr>
        <p:spPr>
          <a:xfrm>
            <a:off x="2846388" y="2960688"/>
            <a:ext cx="3173412" cy="1014412"/>
          </a:xfrm>
          <a:prstGeom prst="rect">
            <a:avLst/>
          </a:prstGeom>
          <a:noFill/>
        </p:spPr>
        <p:txBody>
          <a:bodyPr wrap="none">
            <a:spAutoFit/>
          </a:bodyPr>
          <a:lstStyle/>
          <a:p>
            <a:pPr>
              <a:defRPr/>
            </a:pPr>
            <a:r>
              <a:rPr lang="en-US" sz="6000" b="1" dirty="0">
                <a:solidFill>
                  <a:schemeClr val="bg1"/>
                </a:solidFill>
                <a:latin typeface="+mj-lt"/>
              </a:rPr>
              <a:t>Cognitive</a:t>
            </a:r>
          </a:p>
        </p:txBody>
      </p:sp>
      <p:sp>
        <p:nvSpPr>
          <p:cNvPr id="16" name="Down Arrow 15"/>
          <p:cNvSpPr/>
          <p:nvPr/>
        </p:nvSpPr>
        <p:spPr>
          <a:xfrm rot="16200000">
            <a:off x="4000500" y="1042988"/>
            <a:ext cx="1600200" cy="8229600"/>
          </a:xfrm>
          <a:prstGeom prst="downArrow">
            <a:avLst>
              <a:gd name="adj1" fmla="val 50000"/>
              <a:gd name="adj2" fmla="val 7597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7" name="TextBox 16"/>
          <p:cNvSpPr txBox="1"/>
          <p:nvPr/>
        </p:nvSpPr>
        <p:spPr>
          <a:xfrm>
            <a:off x="3125788" y="4637088"/>
            <a:ext cx="2665412" cy="1014412"/>
          </a:xfrm>
          <a:prstGeom prst="rect">
            <a:avLst/>
          </a:prstGeom>
          <a:noFill/>
        </p:spPr>
        <p:txBody>
          <a:bodyPr wrap="none">
            <a:spAutoFit/>
          </a:bodyPr>
          <a:lstStyle/>
          <a:p>
            <a:pPr>
              <a:defRPr/>
            </a:pPr>
            <a:r>
              <a:rPr lang="en-US" sz="6000" b="1" dirty="0">
                <a:solidFill>
                  <a:schemeClr val="bg1"/>
                </a:solidFill>
                <a:latin typeface="+mj-lt"/>
              </a:rPr>
              <a:t>Context</a:t>
            </a:r>
          </a:p>
        </p:txBody>
      </p:sp>
      <p:sp>
        <p:nvSpPr>
          <p:cNvPr id="18" name="TextBox 17"/>
          <p:cNvSpPr txBox="1"/>
          <p:nvPr/>
        </p:nvSpPr>
        <p:spPr>
          <a:xfrm>
            <a:off x="2130425" y="220663"/>
            <a:ext cx="4575175" cy="769937"/>
          </a:xfrm>
          <a:prstGeom prst="rect">
            <a:avLst/>
          </a:prstGeom>
          <a:noFill/>
        </p:spPr>
        <p:txBody>
          <a:bodyPr wrap="none">
            <a:spAutoFit/>
          </a:bodyPr>
          <a:lstStyle/>
          <a:p>
            <a:pPr>
              <a:defRPr/>
            </a:pPr>
            <a:r>
              <a:rPr lang="en-US" sz="4400" dirty="0">
                <a:latin typeface="+mj-lt"/>
              </a:rPr>
              <a:t>Types of Alignment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Text Box 4"/>
          <p:cNvSpPr txBox="1">
            <a:spLocks noChangeArrowheads="1"/>
          </p:cNvSpPr>
          <p:nvPr/>
        </p:nvSpPr>
        <p:spPr bwMode="auto">
          <a:xfrm>
            <a:off x="685800" y="2832100"/>
            <a:ext cx="8001000" cy="3492500"/>
          </a:xfrm>
          <a:prstGeom prst="rect">
            <a:avLst/>
          </a:prstGeom>
          <a:noFill/>
          <a:ln w="12700" cap="sq">
            <a:noFill/>
            <a:miter lim="800000"/>
            <a:headEnd type="none" w="sm" len="sm"/>
            <a:tailEnd type="none" w="sm" len="sm"/>
          </a:ln>
        </p:spPr>
        <p:txBody>
          <a:bodyPr>
            <a:spAutoFit/>
          </a:bodyPr>
          <a:lstStyle/>
          <a:p>
            <a:pPr algn="ctr">
              <a:defRPr/>
            </a:pPr>
            <a:endParaRPr lang="en-US" sz="800" dirty="0">
              <a:solidFill>
                <a:schemeClr val="bg1"/>
              </a:solidFill>
              <a:latin typeface="Kristen ITC" pitchFamily="66" charset="0"/>
            </a:endParaRPr>
          </a:p>
          <a:p>
            <a:pPr algn="ctr">
              <a:defRPr/>
            </a:pPr>
            <a:r>
              <a:rPr lang="en-US" sz="4400" dirty="0">
                <a:latin typeface="+mj-lt"/>
              </a:rPr>
              <a:t>“Does the teacher teach and test the topics listed in the curriculum?”</a:t>
            </a:r>
          </a:p>
          <a:p>
            <a:pPr algn="ctr">
              <a:defRPr/>
            </a:pPr>
            <a:endParaRPr lang="en-US" sz="4400" b="1" dirty="0">
              <a:latin typeface="Sylfaen" pitchFamily="18" charset="0"/>
            </a:endParaRPr>
          </a:p>
          <a:p>
            <a:pPr>
              <a:defRPr/>
            </a:pPr>
            <a:endParaRPr lang="en-US" sz="800" b="1" dirty="0">
              <a:latin typeface="Arial" charset="0"/>
            </a:endParaRPr>
          </a:p>
          <a:p>
            <a:pPr>
              <a:defRPr/>
            </a:pPr>
            <a:endParaRPr lang="en-US" sz="800" b="1" dirty="0">
              <a:solidFill>
                <a:schemeClr val="bg1"/>
              </a:solidFill>
              <a:latin typeface="Arial" charset="0"/>
            </a:endParaRPr>
          </a:p>
          <a:p>
            <a:pPr>
              <a:defRPr/>
            </a:pPr>
            <a:endParaRPr lang="en-US" sz="800" b="1" dirty="0">
              <a:solidFill>
                <a:schemeClr val="bg1"/>
              </a:solidFill>
              <a:latin typeface="Arial" charset="0"/>
            </a:endParaRPr>
          </a:p>
          <a:p>
            <a:pPr>
              <a:defRPr/>
            </a:pPr>
            <a:endParaRPr lang="en-US" sz="800" b="1" dirty="0">
              <a:solidFill>
                <a:schemeClr val="bg1"/>
              </a:solidFill>
              <a:latin typeface="Arial" charset="0"/>
            </a:endParaRPr>
          </a:p>
          <a:p>
            <a:pPr>
              <a:defRPr/>
            </a:pPr>
            <a:endParaRPr lang="en-US" sz="500" b="1" dirty="0">
              <a:solidFill>
                <a:schemeClr val="bg1"/>
              </a:solidFill>
              <a:latin typeface="Arial" charset="0"/>
            </a:endParaRPr>
          </a:p>
        </p:txBody>
      </p:sp>
      <p:sp>
        <p:nvSpPr>
          <p:cNvPr id="5" name="Down Arrow 4"/>
          <p:cNvSpPr/>
          <p:nvPr/>
        </p:nvSpPr>
        <p:spPr>
          <a:xfrm rot="16200000">
            <a:off x="4000500" y="-2725737"/>
            <a:ext cx="1600200" cy="8229600"/>
          </a:xfrm>
          <a:prstGeom prst="downArrow">
            <a:avLst>
              <a:gd name="adj1" fmla="val 50000"/>
              <a:gd name="adj2" fmla="val 7727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TextBox 5"/>
          <p:cNvSpPr txBox="1"/>
          <p:nvPr/>
        </p:nvSpPr>
        <p:spPr>
          <a:xfrm>
            <a:off x="2970213" y="827088"/>
            <a:ext cx="2728912" cy="1014412"/>
          </a:xfrm>
          <a:prstGeom prst="rect">
            <a:avLst/>
          </a:prstGeom>
          <a:noFill/>
        </p:spPr>
        <p:txBody>
          <a:bodyPr wrap="none">
            <a:spAutoFit/>
          </a:bodyPr>
          <a:lstStyle/>
          <a:p>
            <a:pPr>
              <a:defRPr/>
            </a:pPr>
            <a:r>
              <a:rPr lang="en-US" sz="6000" b="1" dirty="0">
                <a:solidFill>
                  <a:schemeClr val="bg1"/>
                </a:solidFill>
                <a:latin typeface="+mj-lt"/>
              </a:rPr>
              <a:t>Content</a:t>
            </a:r>
          </a:p>
        </p:txBody>
      </p:sp>
    </p:spTree>
    <p:custDataLst>
      <p:tags r:id="rId1"/>
    </p:custData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fontScale="85000" lnSpcReduction="20000"/>
          </a:bodyPr>
          <a:lstStyle/>
          <a:p>
            <a:pPr eaLnBrk="1" fontAlgn="auto" hangingPunct="1">
              <a:spcAft>
                <a:spcPts val="0"/>
              </a:spcAft>
              <a:defRPr/>
            </a:pPr>
            <a:r>
              <a:rPr lang="en-US" b="1" dirty="0" smtClean="0"/>
              <a:t>Canine </a:t>
            </a:r>
            <a:endParaRPr lang="en-US" dirty="0" smtClean="0"/>
          </a:p>
          <a:p>
            <a:pPr eaLnBrk="1" fontAlgn="auto" hangingPunct="1">
              <a:spcAft>
                <a:spcPts val="0"/>
              </a:spcAft>
              <a:defRPr/>
            </a:pPr>
            <a:r>
              <a:rPr lang="en-US" b="1" dirty="0" smtClean="0"/>
              <a:t>Bread </a:t>
            </a:r>
            <a:endParaRPr lang="en-US" dirty="0" smtClean="0"/>
          </a:p>
          <a:p>
            <a:pPr eaLnBrk="1" fontAlgn="auto" hangingPunct="1">
              <a:spcAft>
                <a:spcPts val="0"/>
              </a:spcAft>
              <a:defRPr/>
            </a:pPr>
            <a:r>
              <a:rPr lang="en-US" b="1" dirty="0" smtClean="0"/>
              <a:t>Spoon </a:t>
            </a:r>
            <a:endParaRPr lang="en-US" dirty="0" smtClean="0"/>
          </a:p>
          <a:p>
            <a:pPr eaLnBrk="1" fontAlgn="auto" hangingPunct="1">
              <a:spcAft>
                <a:spcPts val="0"/>
              </a:spcAft>
              <a:defRPr/>
            </a:pPr>
            <a:r>
              <a:rPr lang="en-US" b="1" dirty="0" smtClean="0"/>
              <a:t>Tree </a:t>
            </a:r>
          </a:p>
          <a:p>
            <a:pPr eaLnBrk="1" fontAlgn="auto" hangingPunct="1">
              <a:spcAft>
                <a:spcPts val="0"/>
              </a:spcAft>
              <a:defRPr/>
            </a:pPr>
            <a:r>
              <a:rPr lang="en-US" b="1" dirty="0" smtClean="0"/>
              <a:t>House</a:t>
            </a:r>
            <a:endParaRPr lang="en-US" dirty="0" smtClean="0"/>
          </a:p>
          <a:p>
            <a:pPr eaLnBrk="1" fontAlgn="auto" hangingPunct="1">
              <a:spcAft>
                <a:spcPts val="0"/>
              </a:spcAft>
              <a:defRPr/>
            </a:pPr>
            <a:r>
              <a:rPr lang="en-US" b="1" dirty="0" smtClean="0"/>
              <a:t>Flower </a:t>
            </a:r>
            <a:endParaRPr lang="en-US" dirty="0" smtClean="0"/>
          </a:p>
          <a:p>
            <a:pPr eaLnBrk="1" fontAlgn="auto" hangingPunct="1">
              <a:spcAft>
                <a:spcPts val="0"/>
              </a:spcAft>
              <a:defRPr/>
            </a:pPr>
            <a:r>
              <a:rPr lang="en-US" b="1" dirty="0" smtClean="0"/>
              <a:t>Death </a:t>
            </a:r>
            <a:endParaRPr lang="en-US" dirty="0" smtClean="0"/>
          </a:p>
          <a:p>
            <a:pPr eaLnBrk="1" fontAlgn="auto" hangingPunct="1">
              <a:spcAft>
                <a:spcPts val="0"/>
              </a:spcAft>
              <a:defRPr/>
            </a:pPr>
            <a:r>
              <a:rPr lang="en-US" b="1" dirty="0" smtClean="0"/>
              <a:t>Cloud </a:t>
            </a:r>
            <a:endParaRPr lang="en-US" dirty="0" smtClean="0"/>
          </a:p>
          <a:p>
            <a:pPr eaLnBrk="1" fontAlgn="auto" hangingPunct="1">
              <a:spcAft>
                <a:spcPts val="0"/>
              </a:spcAft>
              <a:defRPr/>
            </a:pPr>
            <a:r>
              <a:rPr lang="en-US" b="1" dirty="0" smtClean="0"/>
              <a:t>Basket </a:t>
            </a:r>
            <a:endParaRPr lang="en-US" dirty="0" smtClean="0"/>
          </a:p>
          <a:p>
            <a:pPr eaLnBrk="1" fontAlgn="auto" hangingPunct="1">
              <a:spcAft>
                <a:spcPts val="0"/>
              </a:spcAft>
              <a:defRPr/>
            </a:pPr>
            <a:r>
              <a:rPr lang="en-US" b="1" dirty="0" smtClean="0"/>
              <a:t>Magazine</a:t>
            </a:r>
            <a:endParaRPr lang="en-US" dirty="0" smtClean="0"/>
          </a:p>
          <a:p>
            <a:pPr eaLnBrk="1" fontAlgn="auto" hangingPunct="1">
              <a:spcAft>
                <a:spcPts val="0"/>
              </a:spcAft>
              <a:defRPr/>
            </a:pPr>
            <a:endParaRPr lang="en-US" dirty="0"/>
          </a:p>
        </p:txBody>
      </p:sp>
      <p:sp>
        <p:nvSpPr>
          <p:cNvPr id="46083" name="TextBox 4"/>
          <p:cNvSpPr txBox="1">
            <a:spLocks noChangeArrowheads="1"/>
          </p:cNvSpPr>
          <p:nvPr/>
        </p:nvSpPr>
        <p:spPr bwMode="auto">
          <a:xfrm rot="-797246">
            <a:off x="3306699" y="3608196"/>
            <a:ext cx="2362200" cy="1200150"/>
          </a:xfrm>
          <a:prstGeom prst="rect">
            <a:avLst/>
          </a:prstGeom>
          <a:solidFill>
            <a:srgbClr val="FF0000"/>
          </a:solidFill>
          <a:ln w="9525">
            <a:noFill/>
            <a:miter lim="800000"/>
            <a:headEnd/>
            <a:tailEnd/>
          </a:ln>
        </p:spPr>
        <p:txBody>
          <a:bodyPr>
            <a:spAutoFit/>
          </a:bodyPr>
          <a:lstStyle/>
          <a:p>
            <a:pPr algn="ctr"/>
            <a:r>
              <a:rPr lang="en-US" sz="3600" dirty="0"/>
              <a:t>Instruction</a:t>
            </a:r>
          </a:p>
          <a:p>
            <a:pPr algn="ctr"/>
            <a:r>
              <a:rPr lang="en-US" sz="3600" dirty="0"/>
              <a:t>Card</a:t>
            </a:r>
          </a:p>
        </p:txBody>
      </p:sp>
      <p:sp>
        <p:nvSpPr>
          <p:cNvPr id="46084" name="TextBox 5"/>
          <p:cNvSpPr txBox="1">
            <a:spLocks noChangeArrowheads="1"/>
          </p:cNvSpPr>
          <p:nvPr/>
        </p:nvSpPr>
        <p:spPr bwMode="auto">
          <a:xfrm rot="-1732135">
            <a:off x="4867341" y="4686671"/>
            <a:ext cx="2362200" cy="1200150"/>
          </a:xfrm>
          <a:prstGeom prst="rect">
            <a:avLst/>
          </a:prstGeom>
          <a:solidFill>
            <a:srgbClr val="FFFF00"/>
          </a:solidFill>
          <a:ln w="9525">
            <a:noFill/>
            <a:miter lim="800000"/>
            <a:headEnd/>
            <a:tailEnd/>
          </a:ln>
        </p:spPr>
        <p:txBody>
          <a:bodyPr>
            <a:spAutoFit/>
          </a:bodyPr>
          <a:lstStyle/>
          <a:p>
            <a:pPr algn="ctr"/>
            <a:r>
              <a:rPr lang="en-US" sz="3600" dirty="0"/>
              <a:t>Instruction</a:t>
            </a:r>
          </a:p>
          <a:p>
            <a:pPr algn="ctr"/>
            <a:r>
              <a:rPr lang="en-US" sz="3600" dirty="0"/>
              <a:t>Card</a:t>
            </a:r>
          </a:p>
        </p:txBody>
      </p:sp>
      <p:sp>
        <p:nvSpPr>
          <p:cNvPr id="46085" name="TextBox 6"/>
          <p:cNvSpPr txBox="1">
            <a:spLocks noChangeArrowheads="1"/>
          </p:cNvSpPr>
          <p:nvPr/>
        </p:nvSpPr>
        <p:spPr bwMode="auto">
          <a:xfrm rot="1043313">
            <a:off x="6656443" y="3144949"/>
            <a:ext cx="2362200" cy="1200150"/>
          </a:xfrm>
          <a:prstGeom prst="rect">
            <a:avLst/>
          </a:prstGeom>
          <a:solidFill>
            <a:srgbClr val="92D050"/>
          </a:solidFill>
          <a:ln w="9525">
            <a:noFill/>
            <a:miter lim="800000"/>
            <a:headEnd/>
            <a:tailEnd/>
          </a:ln>
        </p:spPr>
        <p:txBody>
          <a:bodyPr>
            <a:spAutoFit/>
          </a:bodyPr>
          <a:lstStyle/>
          <a:p>
            <a:pPr algn="ctr"/>
            <a:r>
              <a:rPr lang="en-US" sz="3600" dirty="0"/>
              <a:t>Instruction</a:t>
            </a:r>
          </a:p>
          <a:p>
            <a:pPr algn="ctr"/>
            <a:r>
              <a:rPr lang="en-US" sz="3600" dirty="0"/>
              <a:t>Card</a:t>
            </a:r>
          </a:p>
        </p:txBody>
      </p:sp>
      <p:sp>
        <p:nvSpPr>
          <p:cNvPr id="7" name="TextBox 6"/>
          <p:cNvSpPr txBox="1"/>
          <p:nvPr/>
        </p:nvSpPr>
        <p:spPr>
          <a:xfrm rot="20827148">
            <a:off x="3128218" y="494448"/>
            <a:ext cx="3697643" cy="2554545"/>
          </a:xfrm>
          <a:prstGeom prst="rect">
            <a:avLst/>
          </a:prstGeom>
          <a:noFill/>
          <a:ln w="50800">
            <a:solidFill>
              <a:schemeClr val="accent1"/>
            </a:solidFill>
          </a:ln>
        </p:spPr>
        <p:txBody>
          <a:bodyPr wrap="square" rtlCol="0">
            <a:spAutoFit/>
          </a:bodyPr>
          <a:lstStyle/>
          <a:p>
            <a:pPr algn="ctr"/>
            <a:r>
              <a:rPr lang="en-US" sz="8000" dirty="0" smtClean="0">
                <a:latin typeface="Gungsuh" pitchFamily="18" charset="-127"/>
                <a:ea typeface="Gungsuh" pitchFamily="18" charset="-127"/>
              </a:rPr>
              <a:t>10</a:t>
            </a:r>
          </a:p>
          <a:p>
            <a:pPr algn="ctr"/>
            <a:r>
              <a:rPr lang="en-US" sz="8000" dirty="0" smtClean="0">
                <a:latin typeface="Gungsuh" pitchFamily="18" charset="-127"/>
                <a:ea typeface="Gungsuh" pitchFamily="18" charset="-127"/>
              </a:rPr>
              <a:t>Words</a:t>
            </a:r>
            <a:endParaRPr lang="en-US" sz="8000" dirty="0">
              <a:latin typeface="Gungsuh" pitchFamily="18" charset="-127"/>
              <a:ea typeface="Gungsuh" pitchFamily="18" charset="-127"/>
            </a:endParaRPr>
          </a:p>
        </p:txBody>
      </p:sp>
      <p:sp>
        <p:nvSpPr>
          <p:cNvPr id="8" name="Oval 7"/>
          <p:cNvSpPr/>
          <p:nvPr/>
        </p:nvSpPr>
        <p:spPr>
          <a:xfrm>
            <a:off x="7391400" y="5029200"/>
            <a:ext cx="914400" cy="914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4"/>
          <p:cNvSpPr>
            <a:spLocks noGrp="1"/>
          </p:cNvSpPr>
          <p:nvPr>
            <p:ph type="ctrTitle"/>
          </p:nvPr>
        </p:nvSpPr>
        <p:spPr>
          <a:xfrm>
            <a:off x="685800" y="2130425"/>
            <a:ext cx="7772400" cy="1470025"/>
          </a:xfrm>
        </p:spPr>
        <p:txBody>
          <a:bodyPr/>
          <a:lstStyle/>
          <a:p>
            <a:pPr eaLnBrk="1" hangingPunct="1"/>
            <a:r>
              <a:rPr lang="en-US" smtClean="0"/>
              <a:t>Put all word lists back in the envelope</a:t>
            </a:r>
          </a:p>
        </p:txBody>
      </p:sp>
      <p:sp>
        <p:nvSpPr>
          <p:cNvPr id="6" name="Subtitle 5"/>
          <p:cNvSpPr>
            <a:spLocks noGrp="1"/>
          </p:cNvSpPr>
          <p:nvPr>
            <p:ph type="subTitle" idx="1"/>
          </p:nvPr>
        </p:nvSpPr>
        <p:spPr/>
        <p:txBody>
          <a:bodyPr/>
          <a:lstStyle/>
          <a:p>
            <a:pPr eaLnBrk="1" hangingPunct="1">
              <a:defRPr/>
            </a:pPr>
            <a:r>
              <a:rPr lang="en-US" dirty="0" smtClean="0"/>
              <a:t>Hold on to your colored card</a:t>
            </a:r>
            <a:endParaRPr lang="en-US" dirty="0"/>
          </a:p>
        </p:txBody>
      </p:sp>
      <p:sp>
        <p:nvSpPr>
          <p:cNvPr id="4" name="Slide Number Placeholder 3"/>
          <p:cNvSpPr>
            <a:spLocks noGrp="1"/>
          </p:cNvSpPr>
          <p:nvPr>
            <p:ph type="sldNum" sz="quarter" idx="10"/>
          </p:nvPr>
        </p:nvSpPr>
        <p:spPr/>
        <p:txBody>
          <a:bodyPr/>
          <a:lstStyle/>
          <a:p>
            <a:pPr>
              <a:defRPr/>
            </a:pPr>
            <a:fld id="{EE118020-A024-47AE-B093-68A20B06335A}" type="slidenum">
              <a:rPr lang="en-US" smtClean="0"/>
              <a:pPr>
                <a:defRPr/>
              </a:pPr>
              <a:t>36</a:t>
            </a:fld>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sz="7200" b="1" dirty="0" smtClean="0"/>
              <a:t>Let’s Take a Test</a:t>
            </a:r>
          </a:p>
        </p:txBody>
      </p:sp>
      <p:sp>
        <p:nvSpPr>
          <p:cNvPr id="57347" name="Rectangle 3"/>
          <p:cNvSpPr>
            <a:spLocks noGrp="1" noChangeArrowheads="1"/>
          </p:cNvSpPr>
          <p:nvPr>
            <p:ph type="body" idx="1"/>
          </p:nvPr>
        </p:nvSpPr>
        <p:spPr>
          <a:xfrm>
            <a:off x="457200" y="2560638"/>
            <a:ext cx="8229600" cy="4525962"/>
          </a:xfrm>
        </p:spPr>
        <p:txBody>
          <a:bodyPr rtlCol="0">
            <a:normAutofit/>
          </a:bodyPr>
          <a:lstStyle/>
          <a:p>
            <a:pPr eaLnBrk="1" fontAlgn="auto" hangingPunct="1">
              <a:spcAft>
                <a:spcPts val="0"/>
              </a:spcAft>
              <a:buFontTx/>
              <a:buNone/>
              <a:defRPr/>
            </a:pPr>
            <a:endParaRPr lang="en-US" dirty="0" smtClean="0">
              <a:latin typeface="Comic Sans MS" pitchFamily="66" charset="0"/>
            </a:endParaRPr>
          </a:p>
          <a:p>
            <a:pPr eaLnBrk="1" fontAlgn="auto" hangingPunct="1">
              <a:spcAft>
                <a:spcPts val="0"/>
              </a:spcAft>
              <a:buFontTx/>
              <a:buNone/>
              <a:defRPr/>
            </a:pPr>
            <a:endParaRPr lang="en-US" dirty="0" smtClean="0">
              <a:latin typeface="Comic Sans MS" pitchFamily="66" charset="0"/>
            </a:endParaRPr>
          </a:p>
          <a:p>
            <a:pPr eaLnBrk="1" fontAlgn="auto" hangingPunct="1">
              <a:spcAft>
                <a:spcPts val="0"/>
              </a:spcAft>
              <a:buFontTx/>
              <a:buNone/>
              <a:defRPr/>
            </a:pPr>
            <a:endParaRPr lang="en-US" dirty="0" smtClean="0">
              <a:latin typeface="Comic Sans MS" pitchFamily="66" charset="0"/>
            </a:endParaRPr>
          </a:p>
          <a:p>
            <a:pPr eaLnBrk="1" fontAlgn="auto" hangingPunct="1">
              <a:spcAft>
                <a:spcPts val="0"/>
              </a:spcAft>
              <a:buFontTx/>
              <a:buNone/>
              <a:defRPr/>
            </a:pPr>
            <a:endParaRPr lang="en-US" dirty="0" smtClean="0">
              <a:latin typeface="Comic Sans MS" pitchFamily="66" charset="0"/>
            </a:endParaRPr>
          </a:p>
          <a:p>
            <a:pPr eaLnBrk="1" fontAlgn="auto" hangingPunct="1">
              <a:spcAft>
                <a:spcPts val="0"/>
              </a:spcAft>
              <a:buFontTx/>
              <a:buNone/>
              <a:defRPr/>
            </a:pPr>
            <a:endParaRPr lang="en-US" dirty="0" smtClean="0">
              <a:solidFill>
                <a:srgbClr val="FF0000"/>
              </a:solidFill>
              <a:latin typeface="Comic Sans MS" pitchFamily="66" charset="0"/>
            </a:endParaRPr>
          </a:p>
          <a:p>
            <a:pPr algn="ctr" eaLnBrk="1" fontAlgn="auto" hangingPunct="1">
              <a:spcAft>
                <a:spcPts val="0"/>
              </a:spcAft>
              <a:buFontTx/>
              <a:buNone/>
              <a:defRPr/>
            </a:pPr>
            <a:r>
              <a:rPr lang="en-US" sz="4800" dirty="0" smtClean="0">
                <a:solidFill>
                  <a:srgbClr val="FF0000"/>
                </a:solidFill>
                <a:latin typeface="+mj-lt"/>
              </a:rPr>
              <a:t>Please work independently</a:t>
            </a:r>
          </a:p>
          <a:p>
            <a:pPr eaLnBrk="1" fontAlgn="auto" hangingPunct="1">
              <a:spcAft>
                <a:spcPts val="0"/>
              </a:spcAft>
              <a:buFontTx/>
              <a:buNone/>
              <a:defRPr/>
            </a:pPr>
            <a:endParaRPr lang="en-US" dirty="0" smtClean="0">
              <a:solidFill>
                <a:srgbClr val="FF0000"/>
              </a:solidFill>
              <a:latin typeface="Comic Sans MS" pitchFamily="66" charset="0"/>
            </a:endParaRPr>
          </a:p>
          <a:p>
            <a:pPr eaLnBrk="1" fontAlgn="auto" hangingPunct="1">
              <a:spcAft>
                <a:spcPts val="0"/>
              </a:spcAft>
              <a:defRPr/>
            </a:pPr>
            <a:endParaRPr lang="en-US" dirty="0" smtClean="0">
              <a:latin typeface="Comic Sans MS" pitchFamily="66" charset="0"/>
            </a:endParaRPr>
          </a:p>
        </p:txBody>
      </p:sp>
      <p:pic>
        <p:nvPicPr>
          <p:cNvPr id="48132" name="Picture 4" descr="eco_iq_test"/>
          <p:cNvPicPr>
            <a:picLocks noChangeAspect="1" noChangeArrowheads="1"/>
          </p:cNvPicPr>
          <p:nvPr/>
        </p:nvPicPr>
        <p:blipFill>
          <a:blip r:embed="rId4" cstate="print"/>
          <a:srcRect/>
          <a:stretch>
            <a:fillRect/>
          </a:stretch>
        </p:blipFill>
        <p:spPr bwMode="auto">
          <a:xfrm>
            <a:off x="2747963" y="1604963"/>
            <a:ext cx="3648075" cy="3648075"/>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sz="7200" b="1" dirty="0" smtClean="0"/>
              <a:t>How Did You Do?</a:t>
            </a:r>
          </a:p>
        </p:txBody>
      </p:sp>
      <p:sp>
        <p:nvSpPr>
          <p:cNvPr id="58371" name="Rectangle 3"/>
          <p:cNvSpPr>
            <a:spLocks noGrp="1" noChangeArrowheads="1"/>
          </p:cNvSpPr>
          <p:nvPr>
            <p:ph type="body" idx="1"/>
          </p:nvPr>
        </p:nvSpPr>
        <p:spPr>
          <a:xfrm>
            <a:off x="304800" y="2941638"/>
            <a:ext cx="8686800" cy="4525962"/>
          </a:xfrm>
        </p:spPr>
        <p:txBody>
          <a:bodyPr rtlCol="0">
            <a:normAutofit/>
          </a:bodyPr>
          <a:lstStyle/>
          <a:p>
            <a:pPr eaLnBrk="1" fontAlgn="auto" hangingPunct="1">
              <a:spcAft>
                <a:spcPts val="0"/>
              </a:spcAft>
              <a:buFontTx/>
              <a:buNone/>
              <a:defRPr/>
            </a:pPr>
            <a:endParaRPr lang="en-US" dirty="0" smtClean="0">
              <a:latin typeface="Comic Sans MS" pitchFamily="66" charset="0"/>
            </a:endParaRPr>
          </a:p>
          <a:p>
            <a:pPr eaLnBrk="1" fontAlgn="auto" hangingPunct="1">
              <a:spcAft>
                <a:spcPts val="0"/>
              </a:spcAft>
              <a:buFontTx/>
              <a:buNone/>
              <a:defRPr/>
            </a:pPr>
            <a:endParaRPr lang="en-US" dirty="0" smtClean="0">
              <a:latin typeface="Comic Sans MS" pitchFamily="66" charset="0"/>
            </a:endParaRPr>
          </a:p>
          <a:p>
            <a:pPr eaLnBrk="1" fontAlgn="auto" hangingPunct="1">
              <a:spcAft>
                <a:spcPts val="0"/>
              </a:spcAft>
              <a:buFontTx/>
              <a:buNone/>
              <a:defRPr/>
            </a:pPr>
            <a:endParaRPr lang="en-US" dirty="0" smtClean="0">
              <a:latin typeface="Comic Sans MS" pitchFamily="66" charset="0"/>
            </a:endParaRPr>
          </a:p>
          <a:p>
            <a:pPr eaLnBrk="1" fontAlgn="auto" hangingPunct="1">
              <a:spcAft>
                <a:spcPts val="0"/>
              </a:spcAft>
              <a:buFontTx/>
              <a:buNone/>
              <a:defRPr/>
            </a:pPr>
            <a:endParaRPr lang="en-US" dirty="0" smtClean="0">
              <a:latin typeface="Comic Sans MS" pitchFamily="66" charset="0"/>
            </a:endParaRPr>
          </a:p>
          <a:p>
            <a:pPr eaLnBrk="1" fontAlgn="auto" hangingPunct="1">
              <a:spcAft>
                <a:spcPts val="0"/>
              </a:spcAft>
              <a:buFontTx/>
              <a:buNone/>
              <a:defRPr/>
            </a:pPr>
            <a:endParaRPr lang="en-US" dirty="0" smtClean="0">
              <a:solidFill>
                <a:srgbClr val="FF0000"/>
              </a:solidFill>
              <a:latin typeface="Comic Sans MS" pitchFamily="66" charset="0"/>
            </a:endParaRPr>
          </a:p>
          <a:p>
            <a:pPr algn="ctr" eaLnBrk="1" fontAlgn="auto" hangingPunct="1">
              <a:spcAft>
                <a:spcPts val="0"/>
              </a:spcAft>
              <a:buFontTx/>
              <a:buNone/>
              <a:defRPr/>
            </a:pPr>
            <a:r>
              <a:rPr lang="en-US" sz="2800" dirty="0" smtClean="0">
                <a:solidFill>
                  <a:srgbClr val="0066FF"/>
                </a:solidFill>
                <a:latin typeface="+mj-lt"/>
              </a:rPr>
              <a:t>Why Were Some More Successful Than Others?</a:t>
            </a:r>
          </a:p>
          <a:p>
            <a:pPr eaLnBrk="1" fontAlgn="auto" hangingPunct="1">
              <a:spcAft>
                <a:spcPts val="0"/>
              </a:spcAft>
              <a:buFontTx/>
              <a:buNone/>
              <a:defRPr/>
            </a:pPr>
            <a:endParaRPr lang="en-US" sz="2800" dirty="0" smtClean="0">
              <a:solidFill>
                <a:srgbClr val="0066FF"/>
              </a:solidFill>
              <a:latin typeface="Comic Sans MS" pitchFamily="66" charset="0"/>
            </a:endParaRPr>
          </a:p>
          <a:p>
            <a:pPr eaLnBrk="1" fontAlgn="auto" hangingPunct="1">
              <a:spcAft>
                <a:spcPts val="0"/>
              </a:spcAft>
              <a:defRPr/>
            </a:pPr>
            <a:endParaRPr lang="en-US" dirty="0" smtClean="0">
              <a:latin typeface="Comic Sans MS" pitchFamily="66" charset="0"/>
            </a:endParaRPr>
          </a:p>
        </p:txBody>
      </p:sp>
      <p:sp>
        <p:nvSpPr>
          <p:cNvPr id="6" name="Rectangle 5"/>
          <p:cNvSpPr/>
          <p:nvPr/>
        </p:nvSpPr>
        <p:spPr>
          <a:xfrm>
            <a:off x="3581400" y="1536174"/>
            <a:ext cx="1752600" cy="3785652"/>
          </a:xfrm>
          <a:prstGeom prst="rect">
            <a:avLst/>
          </a:prstGeom>
        </p:spPr>
        <p:txBody>
          <a:bodyPr wrap="square">
            <a:spAutoFit/>
          </a:bodyPr>
          <a:lstStyle/>
          <a:p>
            <a:pPr eaLnBrk="1" fontAlgn="auto" hangingPunct="1">
              <a:spcAft>
                <a:spcPts val="0"/>
              </a:spcAft>
              <a:defRPr/>
            </a:pPr>
            <a:r>
              <a:rPr lang="en-US" b="1" dirty="0" smtClean="0"/>
              <a:t>Canine </a:t>
            </a:r>
            <a:endParaRPr lang="en-US" dirty="0" smtClean="0"/>
          </a:p>
          <a:p>
            <a:pPr eaLnBrk="1" fontAlgn="auto" hangingPunct="1">
              <a:spcAft>
                <a:spcPts val="0"/>
              </a:spcAft>
              <a:defRPr/>
            </a:pPr>
            <a:r>
              <a:rPr lang="en-US" b="1" dirty="0" smtClean="0"/>
              <a:t>Bread </a:t>
            </a:r>
            <a:endParaRPr lang="en-US" dirty="0" smtClean="0"/>
          </a:p>
          <a:p>
            <a:pPr eaLnBrk="1" fontAlgn="auto" hangingPunct="1">
              <a:spcAft>
                <a:spcPts val="0"/>
              </a:spcAft>
              <a:defRPr/>
            </a:pPr>
            <a:r>
              <a:rPr lang="en-US" b="1" dirty="0" smtClean="0"/>
              <a:t>Spoon </a:t>
            </a:r>
            <a:endParaRPr lang="en-US" dirty="0" smtClean="0"/>
          </a:p>
          <a:p>
            <a:pPr eaLnBrk="1" fontAlgn="auto" hangingPunct="1">
              <a:spcAft>
                <a:spcPts val="0"/>
              </a:spcAft>
              <a:defRPr/>
            </a:pPr>
            <a:r>
              <a:rPr lang="en-US" b="1" dirty="0" smtClean="0"/>
              <a:t>Tree </a:t>
            </a:r>
          </a:p>
          <a:p>
            <a:pPr eaLnBrk="1" fontAlgn="auto" hangingPunct="1">
              <a:spcAft>
                <a:spcPts val="0"/>
              </a:spcAft>
              <a:defRPr/>
            </a:pPr>
            <a:r>
              <a:rPr lang="en-US" b="1" dirty="0" smtClean="0"/>
              <a:t>House</a:t>
            </a:r>
            <a:endParaRPr lang="en-US" dirty="0" smtClean="0"/>
          </a:p>
          <a:p>
            <a:pPr eaLnBrk="1" fontAlgn="auto" hangingPunct="1">
              <a:spcAft>
                <a:spcPts val="0"/>
              </a:spcAft>
              <a:defRPr/>
            </a:pPr>
            <a:r>
              <a:rPr lang="en-US" b="1" dirty="0" smtClean="0"/>
              <a:t>Flower </a:t>
            </a:r>
            <a:endParaRPr lang="en-US" dirty="0" smtClean="0"/>
          </a:p>
          <a:p>
            <a:pPr eaLnBrk="1" fontAlgn="auto" hangingPunct="1">
              <a:spcAft>
                <a:spcPts val="0"/>
              </a:spcAft>
              <a:defRPr/>
            </a:pPr>
            <a:r>
              <a:rPr lang="en-US" b="1" dirty="0" smtClean="0"/>
              <a:t>Death </a:t>
            </a:r>
            <a:endParaRPr lang="en-US" dirty="0" smtClean="0"/>
          </a:p>
          <a:p>
            <a:pPr eaLnBrk="1" fontAlgn="auto" hangingPunct="1">
              <a:spcAft>
                <a:spcPts val="0"/>
              </a:spcAft>
              <a:defRPr/>
            </a:pPr>
            <a:r>
              <a:rPr lang="en-US" b="1" dirty="0" smtClean="0"/>
              <a:t>Cloud </a:t>
            </a:r>
            <a:endParaRPr lang="en-US" dirty="0" smtClean="0"/>
          </a:p>
          <a:p>
            <a:pPr eaLnBrk="1" fontAlgn="auto" hangingPunct="1">
              <a:spcAft>
                <a:spcPts val="0"/>
              </a:spcAft>
              <a:defRPr/>
            </a:pPr>
            <a:r>
              <a:rPr lang="en-US" b="1" dirty="0" smtClean="0"/>
              <a:t>Basket </a:t>
            </a:r>
            <a:endParaRPr lang="en-US" dirty="0" smtClean="0"/>
          </a:p>
          <a:p>
            <a:pPr eaLnBrk="1" fontAlgn="auto" hangingPunct="1">
              <a:spcAft>
                <a:spcPts val="0"/>
              </a:spcAft>
              <a:defRPr/>
            </a:pPr>
            <a:r>
              <a:rPr lang="en-US" b="1" dirty="0" smtClean="0"/>
              <a:t>Magazine</a:t>
            </a:r>
            <a:endParaRPr lang="en-US" dirty="0" smtClean="0"/>
          </a:p>
        </p:txBody>
      </p:sp>
    </p:spTree>
    <p:custDataLst>
      <p:tags r:id="rId1"/>
    </p:custData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eaLnBrk="1" hangingPunct="1"/>
            <a:r>
              <a:rPr lang="en-US" smtClean="0"/>
              <a:t>Different Kinds of Thinking</a:t>
            </a:r>
          </a:p>
        </p:txBody>
      </p:sp>
      <p:sp>
        <p:nvSpPr>
          <p:cNvPr id="50179" name="TextBox 5"/>
          <p:cNvSpPr txBox="1">
            <a:spLocks noChangeArrowheads="1"/>
          </p:cNvSpPr>
          <p:nvPr/>
        </p:nvSpPr>
        <p:spPr bwMode="auto">
          <a:xfrm>
            <a:off x="381000" y="2057400"/>
            <a:ext cx="2362200" cy="2862263"/>
          </a:xfrm>
          <a:prstGeom prst="rect">
            <a:avLst/>
          </a:prstGeom>
          <a:solidFill>
            <a:srgbClr val="FF0000"/>
          </a:solidFill>
          <a:ln w="9525">
            <a:noFill/>
            <a:miter lim="800000"/>
            <a:headEnd/>
            <a:tailEnd/>
          </a:ln>
        </p:spPr>
        <p:txBody>
          <a:bodyPr>
            <a:spAutoFit/>
          </a:bodyPr>
          <a:lstStyle/>
          <a:p>
            <a:r>
              <a:rPr lang="en-US" sz="3600"/>
              <a:t>Count the vowels in these words</a:t>
            </a:r>
          </a:p>
          <a:p>
            <a:endParaRPr lang="en-US" sz="3600"/>
          </a:p>
        </p:txBody>
      </p:sp>
      <p:sp>
        <p:nvSpPr>
          <p:cNvPr id="50180" name="TextBox 6"/>
          <p:cNvSpPr txBox="1">
            <a:spLocks noChangeArrowheads="1"/>
          </p:cNvSpPr>
          <p:nvPr/>
        </p:nvSpPr>
        <p:spPr bwMode="auto">
          <a:xfrm>
            <a:off x="3124200" y="3005138"/>
            <a:ext cx="2362200" cy="2862262"/>
          </a:xfrm>
          <a:prstGeom prst="rect">
            <a:avLst/>
          </a:prstGeom>
          <a:solidFill>
            <a:srgbClr val="FFFF00"/>
          </a:solidFill>
          <a:ln w="9525">
            <a:noFill/>
            <a:miter lim="800000"/>
            <a:headEnd/>
            <a:tailEnd/>
          </a:ln>
        </p:spPr>
        <p:txBody>
          <a:bodyPr>
            <a:spAutoFit/>
          </a:bodyPr>
          <a:lstStyle/>
          <a:p>
            <a:r>
              <a:rPr lang="en-US" sz="3600"/>
              <a:t>Memorize these words</a:t>
            </a:r>
          </a:p>
          <a:p>
            <a:endParaRPr lang="en-US" sz="3600"/>
          </a:p>
          <a:p>
            <a:endParaRPr lang="en-US" sz="3600"/>
          </a:p>
        </p:txBody>
      </p:sp>
      <p:sp>
        <p:nvSpPr>
          <p:cNvPr id="50181" name="TextBox 7"/>
          <p:cNvSpPr txBox="1">
            <a:spLocks noChangeArrowheads="1"/>
          </p:cNvSpPr>
          <p:nvPr/>
        </p:nvSpPr>
        <p:spPr bwMode="auto">
          <a:xfrm>
            <a:off x="5791200" y="1938338"/>
            <a:ext cx="3048000" cy="2862262"/>
          </a:xfrm>
          <a:prstGeom prst="rect">
            <a:avLst/>
          </a:prstGeom>
          <a:solidFill>
            <a:srgbClr val="92D050"/>
          </a:solidFill>
          <a:ln w="9525">
            <a:noFill/>
            <a:miter lim="800000"/>
            <a:headEnd/>
            <a:tailEnd/>
          </a:ln>
        </p:spPr>
        <p:txBody>
          <a:bodyPr>
            <a:spAutoFit/>
          </a:bodyPr>
          <a:lstStyle/>
          <a:p>
            <a:r>
              <a:rPr lang="en-US" sz="3600"/>
              <a:t>Rate each word on its pleasantness</a:t>
            </a:r>
          </a:p>
          <a:p>
            <a:r>
              <a:rPr lang="en-US" sz="3600"/>
              <a:t>1 = low</a:t>
            </a:r>
          </a:p>
          <a:p>
            <a:r>
              <a:rPr lang="en-US" sz="3600"/>
              <a:t>3 = high</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Rectangle 2"/>
          <p:cNvSpPr>
            <a:spLocks noGrp="1" noChangeArrowheads="1"/>
          </p:cNvSpPr>
          <p:nvPr>
            <p:ph type="ctrTitle"/>
          </p:nvPr>
        </p:nvSpPr>
        <p:spPr>
          <a:xfrm>
            <a:off x="685800" y="228601"/>
            <a:ext cx="7772400" cy="1467362"/>
          </a:xfrm>
        </p:spPr>
        <p:txBody>
          <a:bodyPr/>
          <a:lstStyle/>
          <a:p>
            <a:r>
              <a:rPr lang="en-US" dirty="0" smtClean="0">
                <a:solidFill>
                  <a:schemeClr val="accent2"/>
                </a:solidFill>
              </a:rPr>
              <a:t>Our </a:t>
            </a:r>
            <a:r>
              <a:rPr lang="en-US" dirty="0">
                <a:solidFill>
                  <a:schemeClr val="accent2"/>
                </a:solidFill>
              </a:rPr>
              <a:t>Assumptions:</a:t>
            </a:r>
          </a:p>
        </p:txBody>
      </p:sp>
      <p:sp>
        <p:nvSpPr>
          <p:cNvPr id="644099" name="Rectangle 3"/>
          <p:cNvSpPr>
            <a:spLocks noGrp="1" noChangeArrowheads="1"/>
          </p:cNvSpPr>
          <p:nvPr>
            <p:ph type="subTitle" idx="1"/>
          </p:nvPr>
        </p:nvSpPr>
        <p:spPr>
          <a:xfrm>
            <a:off x="685800" y="1984376"/>
            <a:ext cx="7772400" cy="3425825"/>
          </a:xfrm>
        </p:spPr>
        <p:txBody>
          <a:bodyPr>
            <a:normAutofit/>
          </a:bodyPr>
          <a:lstStyle/>
          <a:p>
            <a:pPr algn="l"/>
            <a:r>
              <a:rPr lang="en-US" sz="2800" dirty="0" smtClean="0">
                <a:solidFill>
                  <a:schemeClr val="tx1"/>
                </a:solidFill>
                <a:latin typeface="+mj-lt"/>
              </a:rPr>
              <a:t>Work targets </a:t>
            </a:r>
            <a:r>
              <a:rPr lang="en-US" sz="2800" dirty="0" smtClean="0">
                <a:solidFill>
                  <a:schemeClr val="tx1"/>
                </a:solidFill>
              </a:rPr>
              <a:t>student learning as highest priority </a:t>
            </a:r>
          </a:p>
          <a:p>
            <a:pPr algn="l"/>
            <a:r>
              <a:rPr lang="en-US" sz="2800" dirty="0" smtClean="0">
                <a:solidFill>
                  <a:schemeClr val="tx1"/>
                </a:solidFill>
                <a:latin typeface="+mj-lt"/>
              </a:rPr>
              <a:t>Work </a:t>
            </a:r>
            <a:r>
              <a:rPr lang="en-US" sz="2800" dirty="0">
                <a:solidFill>
                  <a:schemeClr val="tx1"/>
                </a:solidFill>
                <a:latin typeface="+mj-lt"/>
              </a:rPr>
              <a:t>is guided by </a:t>
            </a:r>
            <a:r>
              <a:rPr lang="en-US" sz="2800" dirty="0" smtClean="0">
                <a:solidFill>
                  <a:schemeClr val="tx1"/>
                </a:solidFill>
                <a:latin typeface="+mj-lt"/>
              </a:rPr>
              <a:t>a Professional Learning Community </a:t>
            </a:r>
            <a:r>
              <a:rPr lang="en-US" sz="2800" dirty="0">
                <a:solidFill>
                  <a:schemeClr val="tx1"/>
                </a:solidFill>
                <a:latin typeface="+mj-lt"/>
              </a:rPr>
              <a:t>framework</a:t>
            </a:r>
          </a:p>
          <a:p>
            <a:pPr algn="l"/>
            <a:r>
              <a:rPr lang="en-US" sz="2800" dirty="0" smtClean="0">
                <a:solidFill>
                  <a:schemeClr val="tx1"/>
                </a:solidFill>
                <a:latin typeface="+mj-lt"/>
              </a:rPr>
              <a:t>Expertise is shared  and tapped within </a:t>
            </a:r>
            <a:r>
              <a:rPr lang="en-US" sz="2800" dirty="0">
                <a:solidFill>
                  <a:schemeClr val="tx1"/>
                </a:solidFill>
                <a:latin typeface="+mj-lt"/>
              </a:rPr>
              <a:t>and outside of your team</a:t>
            </a:r>
          </a:p>
          <a:p>
            <a:pPr algn="l"/>
            <a:r>
              <a:rPr lang="en-US" sz="2800" i="1" dirty="0" smtClean="0">
                <a:solidFill>
                  <a:schemeClr val="tx1"/>
                </a:solidFill>
                <a:latin typeface="+mj-lt"/>
              </a:rPr>
              <a:t>Things aren’t always perfect</a:t>
            </a:r>
          </a:p>
          <a:p>
            <a:pPr algn="l"/>
            <a:r>
              <a:rPr lang="en-US" sz="2800" dirty="0" smtClean="0">
                <a:solidFill>
                  <a:schemeClr val="tx1"/>
                </a:solidFill>
                <a:latin typeface="+mj-lt"/>
              </a:rPr>
              <a:t>This </a:t>
            </a:r>
            <a:r>
              <a:rPr lang="en-US" sz="2800" dirty="0">
                <a:solidFill>
                  <a:schemeClr val="tx1"/>
                </a:solidFill>
                <a:latin typeface="+mj-lt"/>
              </a:rPr>
              <a:t>is a safe space to be candid &amp; honest</a:t>
            </a:r>
          </a:p>
          <a:p>
            <a:endParaRPr lang="en-US" sz="2800" dirty="0">
              <a:latin typeface="Comic Sans MS" pitchFamily="66" charset="0"/>
            </a:endParaRPr>
          </a:p>
        </p:txBody>
      </p:sp>
      <p:sp>
        <p:nvSpPr>
          <p:cNvPr id="4" name="Oval 3"/>
          <p:cNvSpPr/>
          <p:nvPr/>
        </p:nvSpPr>
        <p:spPr>
          <a:xfrm>
            <a:off x="7315200" y="4800600"/>
            <a:ext cx="457200" cy="533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Text Box 4"/>
          <p:cNvSpPr txBox="1">
            <a:spLocks noChangeArrowheads="1"/>
          </p:cNvSpPr>
          <p:nvPr/>
        </p:nvSpPr>
        <p:spPr bwMode="auto">
          <a:xfrm>
            <a:off x="762000" y="2349500"/>
            <a:ext cx="7924800" cy="2908300"/>
          </a:xfrm>
          <a:prstGeom prst="rect">
            <a:avLst/>
          </a:prstGeom>
          <a:noFill/>
          <a:ln w="12700" cap="sq">
            <a:noFill/>
            <a:miter lim="800000"/>
            <a:headEnd type="none" w="sm" len="sm"/>
            <a:tailEnd type="none" w="sm" len="sm"/>
          </a:ln>
        </p:spPr>
        <p:txBody>
          <a:bodyPr>
            <a:spAutoFit/>
          </a:bodyPr>
          <a:lstStyle/>
          <a:p>
            <a:pPr algn="ctr">
              <a:defRPr/>
            </a:pPr>
            <a:endParaRPr lang="en-US" sz="800" dirty="0">
              <a:solidFill>
                <a:schemeClr val="bg1"/>
              </a:solidFill>
              <a:latin typeface="Kristen ITC" pitchFamily="66" charset="0"/>
            </a:endParaRPr>
          </a:p>
          <a:p>
            <a:pPr algn="ctr">
              <a:defRPr/>
            </a:pPr>
            <a:endParaRPr lang="en-US" sz="800" dirty="0">
              <a:latin typeface="Kristen ITC" pitchFamily="66" charset="0"/>
            </a:endParaRPr>
          </a:p>
          <a:p>
            <a:pPr algn="ctr">
              <a:defRPr/>
            </a:pPr>
            <a:r>
              <a:rPr lang="en-US" sz="4000" dirty="0">
                <a:latin typeface="+mj-lt"/>
              </a:rPr>
              <a:t>“Do the students get to work and think at the level the curriculum prescribes?”</a:t>
            </a:r>
            <a:endParaRPr lang="en-US" sz="4000" b="1" dirty="0">
              <a:latin typeface="+mj-lt"/>
            </a:endParaRPr>
          </a:p>
          <a:p>
            <a:pPr>
              <a:defRPr/>
            </a:pPr>
            <a:endParaRPr lang="en-US" sz="800" b="1" dirty="0">
              <a:solidFill>
                <a:schemeClr val="bg1"/>
              </a:solidFill>
              <a:latin typeface="Arial" charset="0"/>
            </a:endParaRPr>
          </a:p>
          <a:p>
            <a:pPr>
              <a:defRPr/>
            </a:pPr>
            <a:endParaRPr lang="en-US" sz="800" b="1" dirty="0">
              <a:solidFill>
                <a:schemeClr val="bg1"/>
              </a:solidFill>
              <a:latin typeface="Arial" charset="0"/>
            </a:endParaRPr>
          </a:p>
          <a:p>
            <a:pPr>
              <a:defRPr/>
            </a:pPr>
            <a:endParaRPr lang="en-US" sz="800" b="1" dirty="0">
              <a:solidFill>
                <a:schemeClr val="bg1"/>
              </a:solidFill>
              <a:latin typeface="Arial" charset="0"/>
            </a:endParaRPr>
          </a:p>
          <a:p>
            <a:pPr>
              <a:defRPr/>
            </a:pPr>
            <a:endParaRPr lang="en-US" sz="800" b="1" dirty="0">
              <a:solidFill>
                <a:schemeClr val="bg1"/>
              </a:solidFill>
              <a:latin typeface="Arial" charset="0"/>
            </a:endParaRPr>
          </a:p>
          <a:p>
            <a:pPr>
              <a:defRPr/>
            </a:pPr>
            <a:endParaRPr lang="en-US" sz="500" b="1" dirty="0">
              <a:solidFill>
                <a:schemeClr val="bg1"/>
              </a:solidFill>
              <a:latin typeface="Arial" charset="0"/>
            </a:endParaRPr>
          </a:p>
          <a:p>
            <a:pPr>
              <a:defRPr/>
            </a:pPr>
            <a:endParaRPr lang="en-US" sz="500" b="1" dirty="0">
              <a:solidFill>
                <a:schemeClr val="bg1"/>
              </a:solidFill>
              <a:latin typeface="Arial" charset="0"/>
            </a:endParaRPr>
          </a:p>
          <a:p>
            <a:pPr>
              <a:defRPr/>
            </a:pPr>
            <a:endParaRPr lang="en-US" sz="500" b="1" dirty="0">
              <a:solidFill>
                <a:schemeClr val="bg1"/>
              </a:solidFill>
              <a:latin typeface="Arial" charset="0"/>
            </a:endParaRPr>
          </a:p>
        </p:txBody>
      </p:sp>
      <p:sp>
        <p:nvSpPr>
          <p:cNvPr id="5" name="Down Arrow 4"/>
          <p:cNvSpPr/>
          <p:nvPr/>
        </p:nvSpPr>
        <p:spPr>
          <a:xfrm rot="16200000">
            <a:off x="4000500" y="-2822575"/>
            <a:ext cx="1600200" cy="8229600"/>
          </a:xfrm>
          <a:prstGeom prst="downArrow">
            <a:avLst>
              <a:gd name="adj1" fmla="val 50000"/>
              <a:gd name="adj2" fmla="val 7597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TextBox 5"/>
          <p:cNvSpPr txBox="1"/>
          <p:nvPr/>
        </p:nvSpPr>
        <p:spPr>
          <a:xfrm>
            <a:off x="2362200" y="750888"/>
            <a:ext cx="4870450" cy="1014412"/>
          </a:xfrm>
          <a:prstGeom prst="rect">
            <a:avLst/>
          </a:prstGeom>
          <a:noFill/>
        </p:spPr>
        <p:txBody>
          <a:bodyPr wrap="none">
            <a:spAutoFit/>
          </a:bodyPr>
          <a:lstStyle/>
          <a:p>
            <a:pPr>
              <a:defRPr/>
            </a:pPr>
            <a:r>
              <a:rPr lang="en-US" sz="6000" b="1" dirty="0">
                <a:solidFill>
                  <a:schemeClr val="bg1"/>
                </a:solidFill>
                <a:latin typeface="+mj-lt"/>
              </a:rPr>
              <a:t>Cognitive Type</a:t>
            </a:r>
          </a:p>
        </p:txBody>
      </p:sp>
    </p:spTree>
    <p:custDataLst>
      <p:tags r:id="rId1"/>
    </p:custData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803843" name="Group 3"/>
          <p:cNvGraphicFramePr>
            <a:graphicFrameLocks noGrp="1"/>
          </p:cNvGraphicFramePr>
          <p:nvPr>
            <p:ph idx="1"/>
          </p:nvPr>
        </p:nvGraphicFramePr>
        <p:xfrm>
          <a:off x="457200" y="1676400"/>
          <a:ext cx="8229605" cy="4764977"/>
        </p:xfrm>
        <a:graphic>
          <a:graphicData uri="http://schemas.openxmlformats.org/drawingml/2006/table">
            <a:tbl>
              <a:tblPr/>
              <a:tblGrid>
                <a:gridCol w="1176339"/>
                <a:gridCol w="1174751"/>
                <a:gridCol w="1176337"/>
                <a:gridCol w="1174751"/>
                <a:gridCol w="1176339"/>
                <a:gridCol w="1174751"/>
                <a:gridCol w="1176337"/>
              </a:tblGrid>
              <a:tr h="822960">
                <a:tc row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rPr>
                        <a:t>The Knowledge Dimension</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gridSpan="6">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rPr>
                        <a:t>The Cognitive Process Dimension</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76656">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1.</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Remember</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2.</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Understand</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3.</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Apply</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4.</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Analyze</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5.</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Evaluate</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6.</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Create</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755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A.</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Factual</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smtClean="0">
                        <a:ln>
                          <a:noFill/>
                        </a:ln>
                        <a:solidFill>
                          <a:srgbClr val="009900"/>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754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B.</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Conceptual</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000" b="1" i="0" u="none" strike="noStrike" cap="none" normalizeH="0" baseline="0" dirty="0" smtClean="0">
                        <a:ln>
                          <a:noFill/>
                        </a:ln>
                        <a:solidFill>
                          <a:srgbClr val="009900"/>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9611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C.</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Procedural</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5953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rPr>
                        <a:t>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rPr>
                        <a:t>Meta- Cognitive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5" name="Rectangle 4"/>
          <p:cNvSpPr>
            <a:spLocks noChangeArrowheads="1"/>
          </p:cNvSpPr>
          <p:nvPr/>
        </p:nvSpPr>
        <p:spPr bwMode="auto">
          <a:xfrm>
            <a:off x="1676400" y="3200400"/>
            <a:ext cx="1066800" cy="609600"/>
          </a:xfrm>
          <a:prstGeom prst="rect">
            <a:avLst/>
          </a:prstGeom>
          <a:solidFill>
            <a:srgbClr val="FF0000"/>
          </a:solidFill>
          <a:ln w="12700" cap="sq" algn="ctr">
            <a:solidFill>
              <a:schemeClr val="tx1"/>
            </a:solidFill>
            <a:round/>
            <a:headEnd type="none" w="sm" len="sm"/>
            <a:tailEnd type="none" w="sm" len="sm"/>
          </a:ln>
        </p:spPr>
        <p:txBody>
          <a:bodyPr/>
          <a:lstStyle/>
          <a:p>
            <a:endParaRPr lang="en-US" sz="1800">
              <a:latin typeface="Comic Sans MS" pitchFamily="66" charset="0"/>
            </a:endParaRPr>
          </a:p>
        </p:txBody>
      </p:sp>
      <p:sp>
        <p:nvSpPr>
          <p:cNvPr id="803842" name="Rectangle 2"/>
          <p:cNvSpPr>
            <a:spLocks noGrp="1" noChangeArrowheads="1"/>
          </p:cNvSpPr>
          <p:nvPr>
            <p:ph type="title"/>
          </p:nvPr>
        </p:nvSpPr>
        <p:spPr>
          <a:xfrm>
            <a:off x="457200" y="533400"/>
            <a:ext cx="8229600" cy="1143000"/>
          </a:xfrm>
        </p:spPr>
        <p:txBody>
          <a:bodyPr rtlCol="0">
            <a:normAutofit fontScale="90000"/>
          </a:bodyPr>
          <a:lstStyle/>
          <a:p>
            <a:pPr marL="762000" indent="-762000" eaLnBrk="1" fontAlgn="auto" hangingPunct="1">
              <a:spcAft>
                <a:spcPts val="0"/>
              </a:spcAft>
              <a:defRPr/>
            </a:pPr>
            <a:r>
              <a:rPr lang="en-US" sz="5300" b="1" dirty="0" smtClean="0"/>
              <a:t>The Revised Bloom’s Taxonomy</a:t>
            </a:r>
            <a:r>
              <a:rPr lang="en-US" sz="4000" dirty="0">
                <a:latin typeface="Comic Sans MS" pitchFamily="66" charset="0"/>
              </a:rPr>
              <a:t/>
            </a:r>
            <a:br>
              <a:rPr lang="en-US" sz="4000" dirty="0">
                <a:latin typeface="Comic Sans MS" pitchFamily="66" charset="0"/>
              </a:rPr>
            </a:br>
            <a:endParaRPr lang="en-US" sz="4000" dirty="0">
              <a:latin typeface="Comic Sans MS" pitchFamily="66" charset="0"/>
            </a:endParaRPr>
          </a:p>
        </p:txBody>
      </p:sp>
      <p:sp>
        <p:nvSpPr>
          <p:cNvPr id="6" name="Right Triangle 5"/>
          <p:cNvSpPr>
            <a:spLocks noChangeArrowheads="1"/>
          </p:cNvSpPr>
          <p:nvPr/>
        </p:nvSpPr>
        <p:spPr bwMode="auto">
          <a:xfrm rot="10800000">
            <a:off x="1676400" y="3200400"/>
            <a:ext cx="1066800" cy="609600"/>
          </a:xfrm>
          <a:prstGeom prst="rtTriangle">
            <a:avLst/>
          </a:prstGeom>
          <a:solidFill>
            <a:srgbClr val="FFFF00"/>
          </a:solidFill>
          <a:ln w="12700" cap="sq" algn="ctr">
            <a:solidFill>
              <a:schemeClr val="tx1"/>
            </a:solidFill>
            <a:round/>
            <a:headEnd type="none" w="sm" len="sm"/>
            <a:tailEnd type="none" w="sm" len="sm"/>
          </a:ln>
        </p:spPr>
        <p:txBody>
          <a:bodyPr/>
          <a:lstStyle/>
          <a:p>
            <a:endParaRPr lang="en-US" sz="1800">
              <a:latin typeface="Comic Sans MS" pitchFamily="66" charset="0"/>
            </a:endParaRPr>
          </a:p>
        </p:txBody>
      </p:sp>
      <p:sp>
        <p:nvSpPr>
          <p:cNvPr id="7" name="Rectangle 6"/>
          <p:cNvSpPr>
            <a:spLocks noChangeArrowheads="1"/>
          </p:cNvSpPr>
          <p:nvPr/>
        </p:nvSpPr>
        <p:spPr bwMode="auto">
          <a:xfrm>
            <a:off x="5257800" y="4017963"/>
            <a:ext cx="990600" cy="533400"/>
          </a:xfrm>
          <a:prstGeom prst="rect">
            <a:avLst/>
          </a:prstGeom>
          <a:solidFill>
            <a:srgbClr val="009900"/>
          </a:solidFill>
          <a:ln w="12700" cap="sq" algn="ctr">
            <a:solidFill>
              <a:schemeClr val="tx1"/>
            </a:solidFill>
            <a:round/>
            <a:headEnd type="none" w="sm" len="sm"/>
            <a:tailEnd type="none" w="sm" len="sm"/>
          </a:ln>
        </p:spPr>
        <p:txBody>
          <a:bodyPr/>
          <a:lstStyle/>
          <a:p>
            <a:endParaRPr lang="en-US" sz="1800">
              <a:latin typeface="Comic Sans MS" pitchFamily="66" charset="0"/>
            </a:endParaRPr>
          </a:p>
        </p:txBody>
      </p:sp>
      <p:sp>
        <p:nvSpPr>
          <p:cNvPr id="8" name="TextBox 7"/>
          <p:cNvSpPr txBox="1">
            <a:spLocks noChangeArrowheads="1"/>
          </p:cNvSpPr>
          <p:nvPr/>
        </p:nvSpPr>
        <p:spPr bwMode="auto">
          <a:xfrm>
            <a:off x="1828800" y="3225800"/>
            <a:ext cx="777875" cy="584200"/>
          </a:xfrm>
          <a:prstGeom prst="rect">
            <a:avLst/>
          </a:prstGeom>
          <a:noFill/>
          <a:ln w="9525">
            <a:noFill/>
            <a:miter lim="800000"/>
            <a:headEnd/>
            <a:tailEnd/>
          </a:ln>
        </p:spPr>
        <p:txBody>
          <a:bodyPr wrap="none">
            <a:spAutoFit/>
          </a:bodyPr>
          <a:lstStyle/>
          <a:p>
            <a:r>
              <a:rPr lang="en-US" sz="3200">
                <a:latin typeface="Arial Black" pitchFamily="34" charset="0"/>
              </a:rPr>
              <a:t>A1</a:t>
            </a:r>
          </a:p>
        </p:txBody>
      </p:sp>
      <p:sp>
        <p:nvSpPr>
          <p:cNvPr id="9" name="TextBox 8"/>
          <p:cNvSpPr txBox="1">
            <a:spLocks noChangeArrowheads="1"/>
          </p:cNvSpPr>
          <p:nvPr/>
        </p:nvSpPr>
        <p:spPr bwMode="auto">
          <a:xfrm>
            <a:off x="2971800" y="4038600"/>
            <a:ext cx="777875" cy="584200"/>
          </a:xfrm>
          <a:prstGeom prst="rect">
            <a:avLst/>
          </a:prstGeom>
          <a:noFill/>
          <a:ln w="9525">
            <a:noFill/>
            <a:miter lim="800000"/>
            <a:headEnd/>
            <a:tailEnd/>
          </a:ln>
        </p:spPr>
        <p:txBody>
          <a:bodyPr wrap="none">
            <a:spAutoFit/>
          </a:bodyPr>
          <a:lstStyle/>
          <a:p>
            <a:r>
              <a:rPr lang="en-US" sz="3200">
                <a:latin typeface="Arial Black" pitchFamily="34" charset="0"/>
              </a:rPr>
              <a:t>B2</a:t>
            </a:r>
          </a:p>
        </p:txBody>
      </p:sp>
      <p:sp>
        <p:nvSpPr>
          <p:cNvPr id="10" name="TextBox 9"/>
          <p:cNvSpPr txBox="1">
            <a:spLocks noChangeArrowheads="1"/>
          </p:cNvSpPr>
          <p:nvPr/>
        </p:nvSpPr>
        <p:spPr bwMode="auto">
          <a:xfrm>
            <a:off x="4191000" y="4724400"/>
            <a:ext cx="777875" cy="584200"/>
          </a:xfrm>
          <a:prstGeom prst="rect">
            <a:avLst/>
          </a:prstGeom>
          <a:noFill/>
          <a:ln w="9525">
            <a:noFill/>
            <a:miter lim="800000"/>
            <a:headEnd/>
            <a:tailEnd/>
          </a:ln>
        </p:spPr>
        <p:txBody>
          <a:bodyPr wrap="none">
            <a:spAutoFit/>
          </a:bodyPr>
          <a:lstStyle/>
          <a:p>
            <a:r>
              <a:rPr lang="en-US" sz="3200">
                <a:latin typeface="Arial Black" pitchFamily="34" charset="0"/>
              </a:rPr>
              <a:t>C3</a:t>
            </a:r>
          </a:p>
        </p:txBody>
      </p:sp>
      <p:sp>
        <p:nvSpPr>
          <p:cNvPr id="11" name="TextBox 10"/>
          <p:cNvSpPr txBox="1">
            <a:spLocks noChangeArrowheads="1"/>
          </p:cNvSpPr>
          <p:nvPr/>
        </p:nvSpPr>
        <p:spPr bwMode="auto">
          <a:xfrm>
            <a:off x="5334000" y="5486400"/>
            <a:ext cx="777875" cy="584200"/>
          </a:xfrm>
          <a:prstGeom prst="rect">
            <a:avLst/>
          </a:prstGeom>
          <a:noFill/>
          <a:ln w="9525">
            <a:noFill/>
            <a:miter lim="800000"/>
            <a:headEnd/>
            <a:tailEnd/>
          </a:ln>
        </p:spPr>
        <p:txBody>
          <a:bodyPr wrap="none">
            <a:spAutoFit/>
          </a:bodyPr>
          <a:lstStyle/>
          <a:p>
            <a:r>
              <a:rPr lang="en-US" sz="3200">
                <a:latin typeface="Arial Black" pitchFamily="34" charset="0"/>
              </a:rPr>
              <a:t>D4</a:t>
            </a:r>
          </a:p>
        </p:txBody>
      </p:sp>
      <p:sp>
        <p:nvSpPr>
          <p:cNvPr id="12" name="Rectangle 11"/>
          <p:cNvSpPr>
            <a:spLocks noChangeArrowheads="1"/>
          </p:cNvSpPr>
          <p:nvPr/>
        </p:nvSpPr>
        <p:spPr bwMode="auto">
          <a:xfrm>
            <a:off x="2859088" y="3219450"/>
            <a:ext cx="1066800" cy="609600"/>
          </a:xfrm>
          <a:prstGeom prst="rect">
            <a:avLst/>
          </a:prstGeom>
          <a:solidFill>
            <a:srgbClr val="FF0000"/>
          </a:solidFill>
          <a:ln w="12700" cap="sq" algn="ctr">
            <a:solidFill>
              <a:schemeClr val="tx1"/>
            </a:solidFill>
            <a:round/>
            <a:headEnd type="none" w="sm" len="sm"/>
            <a:tailEnd type="none" w="sm" len="sm"/>
          </a:ln>
        </p:spPr>
        <p:txBody>
          <a:bodyPr/>
          <a:lstStyle/>
          <a:p>
            <a:endParaRPr lang="en-US" sz="1800">
              <a:latin typeface="Comic Sans MS" pitchFamily="66"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Text Box 4"/>
          <p:cNvSpPr txBox="1">
            <a:spLocks noChangeArrowheads="1"/>
          </p:cNvSpPr>
          <p:nvPr/>
        </p:nvSpPr>
        <p:spPr bwMode="auto">
          <a:xfrm>
            <a:off x="914400" y="2190750"/>
            <a:ext cx="7239000" cy="3524250"/>
          </a:xfrm>
          <a:prstGeom prst="rect">
            <a:avLst/>
          </a:prstGeom>
          <a:noFill/>
          <a:ln w="12700" cap="sq">
            <a:noFill/>
            <a:miter lim="800000"/>
            <a:headEnd type="none" w="sm" len="sm"/>
            <a:tailEnd type="none" w="sm" len="sm"/>
          </a:ln>
        </p:spPr>
        <p:txBody>
          <a:bodyPr>
            <a:spAutoFit/>
          </a:bodyPr>
          <a:lstStyle/>
          <a:p>
            <a:pPr algn="ctr">
              <a:defRPr/>
            </a:pPr>
            <a:endParaRPr lang="en-US" sz="800" dirty="0">
              <a:solidFill>
                <a:schemeClr val="bg1"/>
              </a:solidFill>
              <a:latin typeface="+mj-lt"/>
            </a:endParaRPr>
          </a:p>
          <a:p>
            <a:pPr algn="ctr">
              <a:defRPr/>
            </a:pPr>
            <a:endParaRPr lang="en-US" sz="800" dirty="0">
              <a:latin typeface="+mj-lt"/>
            </a:endParaRPr>
          </a:p>
          <a:p>
            <a:pPr algn="ctr">
              <a:defRPr/>
            </a:pPr>
            <a:r>
              <a:rPr lang="en-US" sz="4000" dirty="0">
                <a:latin typeface="+mj-lt"/>
              </a:rPr>
              <a:t>“Are the parameters of the assessment reasonably similar to the parameters of the instruction?”</a:t>
            </a:r>
            <a:endParaRPr lang="en-US" sz="4000" b="1" dirty="0">
              <a:latin typeface="+mj-lt"/>
            </a:endParaRPr>
          </a:p>
          <a:p>
            <a:pPr>
              <a:defRPr/>
            </a:pPr>
            <a:endParaRPr lang="en-US" sz="800" b="1" dirty="0">
              <a:solidFill>
                <a:schemeClr val="bg1"/>
              </a:solidFill>
              <a:latin typeface="Arial" charset="0"/>
            </a:endParaRPr>
          </a:p>
          <a:p>
            <a:pPr>
              <a:defRPr/>
            </a:pPr>
            <a:endParaRPr lang="en-US" sz="800" b="1" dirty="0">
              <a:solidFill>
                <a:schemeClr val="bg1"/>
              </a:solidFill>
              <a:latin typeface="Arial" charset="0"/>
            </a:endParaRPr>
          </a:p>
          <a:p>
            <a:pPr>
              <a:defRPr/>
            </a:pPr>
            <a:endParaRPr lang="en-US" sz="800" b="1" dirty="0">
              <a:solidFill>
                <a:schemeClr val="bg1"/>
              </a:solidFill>
              <a:latin typeface="Arial" charset="0"/>
            </a:endParaRPr>
          </a:p>
          <a:p>
            <a:pPr>
              <a:defRPr/>
            </a:pPr>
            <a:endParaRPr lang="en-US" sz="800" b="1" dirty="0">
              <a:solidFill>
                <a:schemeClr val="bg1"/>
              </a:solidFill>
              <a:latin typeface="Arial" charset="0"/>
            </a:endParaRPr>
          </a:p>
          <a:p>
            <a:pPr>
              <a:defRPr/>
            </a:pPr>
            <a:endParaRPr lang="en-US" sz="500" b="1" dirty="0">
              <a:solidFill>
                <a:schemeClr val="bg1"/>
              </a:solidFill>
              <a:latin typeface="Arial" charset="0"/>
            </a:endParaRPr>
          </a:p>
          <a:p>
            <a:pPr>
              <a:defRPr/>
            </a:pPr>
            <a:endParaRPr lang="en-US" sz="500" b="1" dirty="0">
              <a:solidFill>
                <a:schemeClr val="bg1"/>
              </a:solidFill>
              <a:latin typeface="Arial" charset="0"/>
            </a:endParaRPr>
          </a:p>
          <a:p>
            <a:pPr>
              <a:defRPr/>
            </a:pPr>
            <a:endParaRPr lang="en-US" sz="500" b="1" dirty="0">
              <a:solidFill>
                <a:schemeClr val="bg1"/>
              </a:solidFill>
              <a:latin typeface="Arial" charset="0"/>
            </a:endParaRPr>
          </a:p>
        </p:txBody>
      </p:sp>
      <p:sp>
        <p:nvSpPr>
          <p:cNvPr id="5" name="Down Arrow 4"/>
          <p:cNvSpPr/>
          <p:nvPr/>
        </p:nvSpPr>
        <p:spPr>
          <a:xfrm rot="16200000">
            <a:off x="3924300" y="-3127375"/>
            <a:ext cx="1600200" cy="8229600"/>
          </a:xfrm>
          <a:prstGeom prst="downArrow">
            <a:avLst>
              <a:gd name="adj1" fmla="val 50000"/>
              <a:gd name="adj2" fmla="val 7597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TextBox 5"/>
          <p:cNvSpPr txBox="1"/>
          <p:nvPr/>
        </p:nvSpPr>
        <p:spPr>
          <a:xfrm>
            <a:off x="3049588" y="446088"/>
            <a:ext cx="2665412" cy="1014412"/>
          </a:xfrm>
          <a:prstGeom prst="rect">
            <a:avLst/>
          </a:prstGeom>
          <a:noFill/>
        </p:spPr>
        <p:txBody>
          <a:bodyPr wrap="none">
            <a:spAutoFit/>
          </a:bodyPr>
          <a:lstStyle/>
          <a:p>
            <a:pPr>
              <a:defRPr/>
            </a:pPr>
            <a:r>
              <a:rPr lang="en-US" sz="6000" b="1" dirty="0">
                <a:solidFill>
                  <a:schemeClr val="bg1"/>
                </a:solidFill>
                <a:latin typeface="+mj-lt"/>
              </a:rPr>
              <a:t>Context</a:t>
            </a:r>
          </a:p>
        </p:txBody>
      </p:sp>
    </p:spTree>
    <p:custDataLst>
      <p:tags r:id="rId1"/>
    </p:custData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3" descr="rachael-ray.jpg"/>
          <p:cNvPicPr>
            <a:picLocks noChangeAspect="1"/>
          </p:cNvPicPr>
          <p:nvPr/>
        </p:nvPicPr>
        <p:blipFill>
          <a:blip r:embed="rId3" cstate="print"/>
          <a:srcRect/>
          <a:stretch>
            <a:fillRect/>
          </a:stretch>
        </p:blipFill>
        <p:spPr bwMode="auto">
          <a:xfrm>
            <a:off x="914400" y="533400"/>
            <a:ext cx="7518400" cy="5257800"/>
          </a:xfrm>
          <a:prstGeom prst="rect">
            <a:avLst/>
          </a:prstGeom>
          <a:noFill/>
          <a:ln w="9525">
            <a:noFill/>
            <a:miter lim="800000"/>
            <a:headEnd/>
            <a:tailEnd/>
          </a:ln>
        </p:spPr>
      </p:pic>
      <p:sp>
        <p:nvSpPr>
          <p:cNvPr id="54275" name="TextBox 3"/>
          <p:cNvSpPr txBox="1">
            <a:spLocks noChangeArrowheads="1"/>
          </p:cNvSpPr>
          <p:nvPr/>
        </p:nvSpPr>
        <p:spPr bwMode="auto">
          <a:xfrm>
            <a:off x="914400" y="5943600"/>
            <a:ext cx="7467600" cy="830263"/>
          </a:xfrm>
          <a:prstGeom prst="rect">
            <a:avLst/>
          </a:prstGeom>
          <a:noFill/>
          <a:ln w="9525">
            <a:noFill/>
            <a:miter lim="800000"/>
            <a:headEnd/>
            <a:tailEnd/>
          </a:ln>
        </p:spPr>
        <p:txBody>
          <a:bodyPr>
            <a:spAutoFit/>
          </a:bodyPr>
          <a:lstStyle/>
          <a:p>
            <a:r>
              <a:rPr lang="en-US"/>
              <a:t>http://www.rachaelrayshow.com/food/recipes/waffle-brownies/</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8335DDC4-B11D-4BDD-8D1B-E4C5C96CE15F}" type="slidenum">
              <a:rPr lang="en-US"/>
              <a:pPr>
                <a:defRPr/>
              </a:pPr>
              <a:t>44</a:t>
            </a:fld>
            <a:endParaRPr lang="en-US"/>
          </a:p>
        </p:txBody>
      </p:sp>
      <p:pic>
        <p:nvPicPr>
          <p:cNvPr id="55299" name="Picture 2" descr="http://a7.sphotos.ak.fbcdn.net/hphotos-ak-snc1/9533_157429914173_508684173_2568552_3567890_n.jpg"/>
          <p:cNvPicPr>
            <a:picLocks noChangeAspect="1" noChangeArrowheads="1"/>
          </p:cNvPicPr>
          <p:nvPr/>
        </p:nvPicPr>
        <p:blipFill>
          <a:blip r:embed="rId3" cstate="print"/>
          <a:srcRect/>
          <a:stretch>
            <a:fillRect/>
          </a:stretch>
        </p:blipFill>
        <p:spPr bwMode="auto">
          <a:xfrm>
            <a:off x="2362200" y="228600"/>
            <a:ext cx="4314825" cy="5753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pPr eaLnBrk="1" hangingPunct="1"/>
            <a:r>
              <a:rPr lang="en-US" smtClean="0"/>
              <a:t>That’s a lot to think about!</a:t>
            </a:r>
          </a:p>
        </p:txBody>
      </p:sp>
      <p:sp>
        <p:nvSpPr>
          <p:cNvPr id="56323" name="Content Placeholder 2"/>
          <p:cNvSpPr>
            <a:spLocks noGrp="1"/>
          </p:cNvSpPr>
          <p:nvPr>
            <p:ph idx="1"/>
          </p:nvPr>
        </p:nvSpPr>
        <p:spPr>
          <a:xfrm>
            <a:off x="457200" y="1600200"/>
            <a:ext cx="8229600" cy="1981200"/>
          </a:xfrm>
        </p:spPr>
        <p:txBody>
          <a:bodyPr/>
          <a:lstStyle/>
          <a:p>
            <a:pPr eaLnBrk="1" hangingPunct="1"/>
            <a:r>
              <a:rPr lang="en-US" smtClean="0"/>
              <a:t>Content</a:t>
            </a:r>
          </a:p>
          <a:p>
            <a:pPr eaLnBrk="1" hangingPunct="1"/>
            <a:r>
              <a:rPr lang="en-US" smtClean="0"/>
              <a:t>Cognitive Type</a:t>
            </a:r>
          </a:p>
          <a:p>
            <a:pPr eaLnBrk="1" hangingPunct="1"/>
            <a:r>
              <a:rPr lang="en-US" smtClean="0"/>
              <a:t>Context</a:t>
            </a:r>
          </a:p>
        </p:txBody>
      </p:sp>
      <p:sp>
        <p:nvSpPr>
          <p:cNvPr id="4" name="Title 1"/>
          <p:cNvSpPr txBox="1">
            <a:spLocks/>
          </p:cNvSpPr>
          <p:nvPr/>
        </p:nvSpPr>
        <p:spPr bwMode="auto">
          <a:xfrm>
            <a:off x="533400" y="4800600"/>
            <a:ext cx="8229600" cy="1143000"/>
          </a:xfrm>
          <a:prstGeom prst="rect">
            <a:avLst/>
          </a:prstGeom>
          <a:noFill/>
          <a:ln w="9525">
            <a:noFill/>
            <a:miter lim="800000"/>
            <a:headEnd/>
            <a:tailEnd/>
          </a:ln>
        </p:spPr>
        <p:txBody>
          <a:bodyPr anchor="ctr"/>
          <a:lstStyle/>
          <a:p>
            <a:pPr algn="ctr" eaLnBrk="0" hangingPunct="0">
              <a:defRPr/>
            </a:pPr>
            <a:r>
              <a:rPr lang="en-US" sz="4400" kern="0" dirty="0">
                <a:solidFill>
                  <a:schemeClr val="tx2"/>
                </a:solidFill>
                <a:latin typeface="+mj-lt"/>
                <a:ea typeface="+mj-ea"/>
                <a:cs typeface="+mj-cs"/>
              </a:rPr>
              <a:t>Where Should We Begin?</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Text Box 10"/>
          <p:cNvSpPr txBox="1">
            <a:spLocks noChangeArrowheads="1"/>
          </p:cNvSpPr>
          <p:nvPr/>
        </p:nvSpPr>
        <p:spPr bwMode="auto">
          <a:xfrm>
            <a:off x="609600" y="685800"/>
            <a:ext cx="7924800" cy="4770438"/>
          </a:xfrm>
          <a:prstGeom prst="rect">
            <a:avLst/>
          </a:prstGeom>
          <a:noFill/>
          <a:ln w="12700" cap="sq">
            <a:noFill/>
            <a:miter lim="800000"/>
            <a:headEnd type="none" w="sm" len="sm"/>
            <a:tailEnd type="none" w="sm" len="sm"/>
          </a:ln>
        </p:spPr>
        <p:txBody>
          <a:bodyPr>
            <a:spAutoFit/>
          </a:bodyPr>
          <a:lstStyle/>
          <a:p>
            <a:pPr algn="ctr">
              <a:defRPr/>
            </a:pPr>
            <a:r>
              <a:rPr lang="en-US" sz="4800" b="1" dirty="0">
                <a:solidFill>
                  <a:srgbClr val="00467A"/>
                </a:solidFill>
                <a:latin typeface="+mj-lt"/>
              </a:rPr>
              <a:t>Planning for Implementation</a:t>
            </a:r>
            <a:endParaRPr lang="en-US" sz="4800" b="1" dirty="0">
              <a:latin typeface="+mj-lt"/>
            </a:endParaRPr>
          </a:p>
          <a:p>
            <a:pPr>
              <a:buFont typeface="Arial" charset="0"/>
              <a:buChar char="•"/>
              <a:defRPr/>
            </a:pPr>
            <a:endParaRPr lang="en-US" sz="3200" b="1" dirty="0">
              <a:latin typeface="+mj-lt"/>
            </a:endParaRPr>
          </a:p>
          <a:p>
            <a:pPr>
              <a:buFont typeface="Arial" charset="0"/>
              <a:buChar char="•"/>
              <a:defRPr/>
            </a:pPr>
            <a:r>
              <a:rPr lang="en-US" sz="3200" b="1" dirty="0">
                <a:latin typeface="+mj-lt"/>
              </a:rPr>
              <a:t>Organize Existing Resources</a:t>
            </a:r>
          </a:p>
          <a:p>
            <a:pPr>
              <a:buFont typeface="Arial" charset="0"/>
              <a:buChar char="•"/>
              <a:defRPr/>
            </a:pPr>
            <a:r>
              <a:rPr lang="en-US" sz="3200" b="1" dirty="0">
                <a:latin typeface="+mj-lt"/>
              </a:rPr>
              <a:t>Aligning Resources to New Standards </a:t>
            </a:r>
          </a:p>
          <a:p>
            <a:pPr>
              <a:buFont typeface="Arial" charset="0"/>
              <a:buChar char="•"/>
              <a:defRPr/>
            </a:pPr>
            <a:r>
              <a:rPr lang="en-US" sz="3200" b="1" dirty="0">
                <a:latin typeface="+mj-lt"/>
              </a:rPr>
              <a:t>Determine Gaps</a:t>
            </a:r>
          </a:p>
          <a:p>
            <a:pPr>
              <a:buFont typeface="Arial" charset="0"/>
              <a:buChar char="•"/>
              <a:defRPr/>
            </a:pPr>
            <a:r>
              <a:rPr lang="en-US" sz="3200" b="1" dirty="0">
                <a:latin typeface="+mj-lt"/>
              </a:rPr>
              <a:t>Develop Resources Where Needed</a:t>
            </a:r>
          </a:p>
          <a:p>
            <a:pPr>
              <a:buFont typeface="Arial" charset="0"/>
              <a:buChar char="•"/>
              <a:defRPr/>
            </a:pPr>
            <a:r>
              <a:rPr lang="en-US" sz="3200" b="1" dirty="0">
                <a:latin typeface="+mj-lt"/>
              </a:rPr>
              <a:t>Frame Professional Development</a:t>
            </a:r>
          </a:p>
          <a:p>
            <a:pPr>
              <a:buFont typeface="Arial" charset="0"/>
              <a:buChar char="•"/>
              <a:defRPr/>
            </a:pPr>
            <a:r>
              <a:rPr lang="en-US" sz="3200" b="1" dirty="0">
                <a:latin typeface="+mj-lt"/>
              </a:rPr>
              <a:t>Address Policies and Practices</a:t>
            </a:r>
          </a:p>
          <a:p>
            <a:pPr algn="ctr">
              <a:defRPr/>
            </a:pPr>
            <a:endParaRPr lang="en-US" sz="3200" b="1" dirty="0">
              <a:latin typeface="Sylfae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eaLnBrk="1" hangingPunct="1"/>
            <a:r>
              <a:rPr lang="en-US" sz="4000" b="1" smtClean="0">
                <a:solidFill>
                  <a:srgbClr val="00467A"/>
                </a:solidFill>
                <a:latin typeface="Sylfaen" pitchFamily="18" charset="0"/>
              </a:rPr>
              <a:t>Professional Learning Communities</a:t>
            </a:r>
          </a:p>
        </p:txBody>
      </p:sp>
      <p:sp>
        <p:nvSpPr>
          <p:cNvPr id="58371" name="Content Placeholder 2"/>
          <p:cNvSpPr>
            <a:spLocks noGrp="1"/>
          </p:cNvSpPr>
          <p:nvPr>
            <p:ph idx="1"/>
          </p:nvPr>
        </p:nvSpPr>
        <p:spPr>
          <a:xfrm>
            <a:off x="457200" y="1951038"/>
            <a:ext cx="4191000" cy="4525962"/>
          </a:xfrm>
        </p:spPr>
        <p:txBody>
          <a:bodyPr/>
          <a:lstStyle/>
          <a:p>
            <a:pPr algn="ctr" eaLnBrk="1" hangingPunct="1">
              <a:buFontTx/>
              <a:buNone/>
            </a:pPr>
            <a:r>
              <a:rPr lang="en-US" smtClean="0">
                <a:latin typeface="Sylfaen" pitchFamily="18" charset="0"/>
              </a:rPr>
              <a:t>   </a:t>
            </a:r>
            <a:endParaRPr lang="en-US" smtClean="0"/>
          </a:p>
        </p:txBody>
      </p:sp>
      <p:pic>
        <p:nvPicPr>
          <p:cNvPr id="58372" name="Picture 3"/>
          <p:cNvPicPr>
            <a:picLocks noChangeAspect="1" noChangeArrowheads="1"/>
          </p:cNvPicPr>
          <p:nvPr/>
        </p:nvPicPr>
        <p:blipFill>
          <a:blip r:embed="rId3" cstate="print"/>
          <a:srcRect/>
          <a:stretch>
            <a:fillRect/>
          </a:stretch>
        </p:blipFill>
        <p:spPr bwMode="auto">
          <a:xfrm rot="-737832">
            <a:off x="530225" y="1981200"/>
            <a:ext cx="2889250" cy="3865563"/>
          </a:xfrm>
          <a:prstGeom prst="rect">
            <a:avLst/>
          </a:prstGeom>
          <a:noFill/>
          <a:ln w="12700" cap="sq">
            <a:solidFill>
              <a:srgbClr val="0070C0"/>
            </a:solidFill>
            <a:miter lim="800000"/>
            <a:headEnd type="none" w="sm" len="sm"/>
            <a:tailEnd type="none" w="sm" len="sm"/>
          </a:ln>
        </p:spPr>
      </p:pic>
      <p:pic>
        <p:nvPicPr>
          <p:cNvPr id="46085" name="Picture 5"/>
          <p:cNvPicPr>
            <a:picLocks noChangeAspect="1" noChangeArrowheads="1"/>
          </p:cNvPicPr>
          <p:nvPr/>
        </p:nvPicPr>
        <p:blipFill>
          <a:blip r:embed="rId4" cstate="print"/>
          <a:srcRect/>
          <a:stretch>
            <a:fillRect/>
          </a:stretch>
        </p:blipFill>
        <p:spPr bwMode="auto">
          <a:xfrm rot="1139545">
            <a:off x="5484813" y="2247900"/>
            <a:ext cx="2960687" cy="3852863"/>
          </a:xfrm>
          <a:prstGeom prst="rect">
            <a:avLst/>
          </a:prstGeom>
          <a:noFill/>
          <a:ln w="25400" cap="sq" cmpd="sng">
            <a:solidFill>
              <a:schemeClr val="tx2">
                <a:lumMod val="65000"/>
                <a:lumOff val="35000"/>
              </a:schemeClr>
            </a:solidFill>
            <a:prstDash val="solid"/>
            <a:miter lim="800000"/>
            <a:headEnd type="none" w="sm" len="sm"/>
            <a:tailEnd type="none" w="sm" len="sm"/>
          </a:ln>
        </p:spPr>
      </p:pic>
      <p:pic>
        <p:nvPicPr>
          <p:cNvPr id="6" name="Picture 2"/>
          <p:cNvPicPr>
            <a:picLocks noChangeAspect="1" noChangeArrowheads="1"/>
          </p:cNvPicPr>
          <p:nvPr/>
        </p:nvPicPr>
        <p:blipFill>
          <a:blip r:embed="rId5" cstate="print"/>
          <a:srcRect/>
          <a:stretch>
            <a:fillRect/>
          </a:stretch>
        </p:blipFill>
        <p:spPr bwMode="auto">
          <a:xfrm>
            <a:off x="3048000" y="1946275"/>
            <a:ext cx="3014663" cy="3887788"/>
          </a:xfrm>
          <a:prstGeom prst="rect">
            <a:avLst/>
          </a:prstGeom>
          <a:noFill/>
          <a:ln w="25400" cap="sq" cmpd="sng">
            <a:solidFill>
              <a:schemeClr val="tx2">
                <a:lumMod val="65000"/>
                <a:lumOff val="35000"/>
              </a:schemeClr>
            </a:solidFill>
            <a:prstDash val="solid"/>
            <a:miter lim="800000"/>
            <a:headEnd type="none" w="sm" len="sm"/>
            <a:tailEnd type="none" w="sm" len="sm"/>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PLC Rubric</a:t>
            </a:r>
            <a:endParaRPr lang="en-US" dirty="0"/>
          </a:p>
        </p:txBody>
      </p:sp>
      <p:sp>
        <p:nvSpPr>
          <p:cNvPr id="3" name="Content Placeholder 2"/>
          <p:cNvSpPr>
            <a:spLocks noGrp="1"/>
          </p:cNvSpPr>
          <p:nvPr>
            <p:ph idx="1"/>
          </p:nvPr>
        </p:nvSpPr>
        <p:spPr/>
        <p:txBody>
          <a:bodyPr/>
          <a:lstStyle/>
          <a:p>
            <a:pPr>
              <a:buNone/>
            </a:pPr>
            <a:r>
              <a:rPr lang="en-US" dirty="0" smtClean="0"/>
              <a:t>Robert Add Screen Shot Here</a:t>
            </a:r>
            <a:endParaRPr lang="en-US" dirty="0"/>
          </a:p>
        </p:txBody>
      </p:sp>
      <p:sp>
        <p:nvSpPr>
          <p:cNvPr id="4" name="Slide Number Placeholder 3"/>
          <p:cNvSpPr>
            <a:spLocks noGrp="1"/>
          </p:cNvSpPr>
          <p:nvPr>
            <p:ph type="sldNum" sz="quarter" idx="12"/>
          </p:nvPr>
        </p:nvSpPr>
        <p:spPr/>
        <p:txBody>
          <a:bodyPr/>
          <a:lstStyle/>
          <a:p>
            <a:pPr>
              <a:defRPr/>
            </a:pPr>
            <a:fld id="{BA05C18B-7DFB-4AFC-B97C-DF474F5B804B}" type="slidenum">
              <a:rPr lang="en-US" smtClean="0"/>
              <a:pPr>
                <a:defRPr/>
              </a:pPr>
              <a:t>48</a:t>
            </a:fld>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163" name="Rectangle 3"/>
          <p:cNvSpPr>
            <a:spLocks noGrp="1" noChangeArrowheads="1"/>
          </p:cNvSpPr>
          <p:nvPr>
            <p:ph type="body" idx="1"/>
          </p:nvPr>
        </p:nvSpPr>
        <p:spPr>
          <a:xfrm>
            <a:off x="609600" y="1951038"/>
            <a:ext cx="7543800" cy="4525962"/>
          </a:xfrm>
        </p:spPr>
        <p:txBody>
          <a:bodyPr/>
          <a:lstStyle/>
          <a:p>
            <a:pPr eaLnBrk="1" hangingPunct="1">
              <a:lnSpc>
                <a:spcPct val="90000"/>
              </a:lnSpc>
              <a:buFont typeface="Arial" pitchFamily="34" charset="0"/>
              <a:buNone/>
              <a:defRPr/>
            </a:pPr>
            <a:r>
              <a:rPr lang="en-US" b="1" dirty="0" smtClean="0">
                <a:latin typeface="+mj-lt"/>
                <a:cs typeface="Arial" pitchFamily="34" charset="0"/>
              </a:rPr>
              <a:t>What </a:t>
            </a:r>
            <a:r>
              <a:rPr lang="en-US" b="1" dirty="0">
                <a:latin typeface="+mj-lt"/>
                <a:cs typeface="Arial" pitchFamily="34" charset="0"/>
              </a:rPr>
              <a:t>is it we expect them to learn</a:t>
            </a:r>
            <a:r>
              <a:rPr lang="en-US" b="1" dirty="0" smtClean="0">
                <a:latin typeface="+mj-lt"/>
                <a:cs typeface="Arial" pitchFamily="34" charset="0"/>
              </a:rPr>
              <a:t>?</a:t>
            </a:r>
          </a:p>
          <a:p>
            <a:pPr eaLnBrk="1" hangingPunct="1">
              <a:lnSpc>
                <a:spcPct val="90000"/>
              </a:lnSpc>
              <a:buFont typeface="Arial" pitchFamily="34" charset="0"/>
              <a:buNone/>
              <a:defRPr/>
            </a:pPr>
            <a:endParaRPr lang="en-US" sz="1000" dirty="0">
              <a:latin typeface="+mj-lt"/>
              <a:cs typeface="Arial" pitchFamily="34" charset="0"/>
            </a:endParaRPr>
          </a:p>
          <a:p>
            <a:pPr eaLnBrk="1" hangingPunct="1">
              <a:lnSpc>
                <a:spcPct val="90000"/>
              </a:lnSpc>
              <a:buFont typeface="Arial" pitchFamily="34" charset="0"/>
              <a:buNone/>
              <a:defRPr/>
            </a:pPr>
            <a:r>
              <a:rPr lang="en-US" b="1" dirty="0" smtClean="0">
                <a:latin typeface="+mj-lt"/>
                <a:cs typeface="Arial" pitchFamily="34" charset="0"/>
              </a:rPr>
              <a:t>How </a:t>
            </a:r>
            <a:r>
              <a:rPr lang="en-US" b="1" dirty="0">
                <a:latin typeface="+mj-lt"/>
                <a:cs typeface="Arial" pitchFamily="34" charset="0"/>
              </a:rPr>
              <a:t>will we know when they have learned it</a:t>
            </a:r>
            <a:r>
              <a:rPr lang="en-US" b="1" dirty="0" smtClean="0">
                <a:latin typeface="+mj-lt"/>
                <a:cs typeface="Arial" pitchFamily="34" charset="0"/>
              </a:rPr>
              <a:t>?</a:t>
            </a:r>
          </a:p>
          <a:p>
            <a:pPr eaLnBrk="1" hangingPunct="1">
              <a:lnSpc>
                <a:spcPct val="90000"/>
              </a:lnSpc>
              <a:buFont typeface="Arial" pitchFamily="34" charset="0"/>
              <a:buNone/>
              <a:defRPr/>
            </a:pPr>
            <a:endParaRPr lang="en-US" sz="1000" dirty="0">
              <a:latin typeface="+mj-lt"/>
              <a:cs typeface="Arial" pitchFamily="34" charset="0"/>
            </a:endParaRPr>
          </a:p>
          <a:p>
            <a:pPr eaLnBrk="1" hangingPunct="1">
              <a:lnSpc>
                <a:spcPct val="90000"/>
              </a:lnSpc>
              <a:buFont typeface="Arial" pitchFamily="34" charset="0"/>
              <a:buNone/>
              <a:defRPr/>
            </a:pPr>
            <a:r>
              <a:rPr lang="en-US" b="1" dirty="0" smtClean="0">
                <a:latin typeface="+mj-lt"/>
                <a:cs typeface="Arial" pitchFamily="34" charset="0"/>
              </a:rPr>
              <a:t>How </a:t>
            </a:r>
            <a:r>
              <a:rPr lang="en-US" b="1" dirty="0">
                <a:latin typeface="+mj-lt"/>
                <a:cs typeface="Arial" pitchFamily="34" charset="0"/>
              </a:rPr>
              <a:t>will we respond when they don’t learn it</a:t>
            </a:r>
            <a:r>
              <a:rPr lang="en-US" b="1" dirty="0" smtClean="0">
                <a:latin typeface="+mj-lt"/>
                <a:cs typeface="Arial" pitchFamily="34" charset="0"/>
              </a:rPr>
              <a:t>?</a:t>
            </a:r>
          </a:p>
          <a:p>
            <a:pPr eaLnBrk="1" hangingPunct="1">
              <a:lnSpc>
                <a:spcPct val="90000"/>
              </a:lnSpc>
              <a:buFont typeface="Arial" pitchFamily="34" charset="0"/>
              <a:buNone/>
              <a:defRPr/>
            </a:pPr>
            <a:endParaRPr lang="en-US" sz="1000" dirty="0">
              <a:latin typeface="+mj-lt"/>
              <a:cs typeface="Arial" pitchFamily="34" charset="0"/>
            </a:endParaRPr>
          </a:p>
          <a:p>
            <a:pPr eaLnBrk="1" hangingPunct="1">
              <a:lnSpc>
                <a:spcPct val="90000"/>
              </a:lnSpc>
              <a:buFont typeface="Arial" pitchFamily="34" charset="0"/>
              <a:buNone/>
              <a:defRPr/>
            </a:pPr>
            <a:r>
              <a:rPr lang="en-US" b="1" dirty="0" smtClean="0">
                <a:latin typeface="+mj-lt"/>
                <a:cs typeface="Times New Roman" pitchFamily="18" charset="0"/>
              </a:rPr>
              <a:t>How </a:t>
            </a:r>
            <a:r>
              <a:rPr lang="en-US" b="1" dirty="0">
                <a:latin typeface="+mj-lt"/>
                <a:cs typeface="Times New Roman" pitchFamily="18" charset="0"/>
              </a:rPr>
              <a:t>will we respond when they already know it?</a:t>
            </a:r>
            <a:r>
              <a:rPr lang="en-US" dirty="0">
                <a:latin typeface="+mj-lt"/>
              </a:rPr>
              <a:t> </a:t>
            </a:r>
          </a:p>
        </p:txBody>
      </p:sp>
      <p:sp>
        <p:nvSpPr>
          <p:cNvPr id="8" name="TextBox 7"/>
          <p:cNvSpPr txBox="1"/>
          <p:nvPr/>
        </p:nvSpPr>
        <p:spPr>
          <a:xfrm>
            <a:off x="381000" y="533400"/>
            <a:ext cx="8382000" cy="708025"/>
          </a:xfrm>
          <a:prstGeom prst="rect">
            <a:avLst/>
          </a:prstGeom>
          <a:noFill/>
        </p:spPr>
        <p:txBody>
          <a:bodyPr>
            <a:spAutoFit/>
          </a:bodyPr>
          <a:lstStyle/>
          <a:p>
            <a:pPr>
              <a:defRPr/>
            </a:pPr>
            <a:r>
              <a:rPr lang="en-US" sz="4000" b="1" i="1" dirty="0">
                <a:solidFill>
                  <a:schemeClr val="tx2"/>
                </a:solidFill>
                <a:latin typeface="+mn-lt"/>
                <a:cs typeface="Times New Roman" pitchFamily="18" charset="0"/>
              </a:rPr>
              <a:t>If we believe all students can learn…</a:t>
            </a:r>
            <a:endParaRPr lang="en-US" sz="4000" i="1" dirty="0">
              <a:solidFill>
                <a:schemeClr val="tx2"/>
              </a:solidFill>
              <a:latin typeface="+mn-lt"/>
            </a:endParaRPr>
          </a:p>
        </p:txBody>
      </p:sp>
      <p:sp>
        <p:nvSpPr>
          <p:cNvPr id="5" name="Oval 4"/>
          <p:cNvSpPr/>
          <p:nvPr/>
        </p:nvSpPr>
        <p:spPr>
          <a:xfrm>
            <a:off x="7467600" y="5181600"/>
            <a:ext cx="1371600" cy="1219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762000" y="1371600"/>
            <a:ext cx="7772400" cy="5334000"/>
          </a:xfrm>
        </p:spPr>
        <p:txBody>
          <a:bodyPr/>
          <a:lstStyle/>
          <a:p>
            <a:pPr algn="l"/>
            <a:r>
              <a:rPr lang="en-US" dirty="0" smtClean="0"/>
              <a:t>- Listen as an Ally</a:t>
            </a:r>
            <a:br>
              <a:rPr lang="en-US" dirty="0" smtClean="0"/>
            </a:br>
            <a:r>
              <a:rPr lang="en-US" dirty="0" smtClean="0"/>
              <a:t>- Value Differences</a:t>
            </a:r>
            <a:br>
              <a:rPr lang="en-US" dirty="0" smtClean="0"/>
            </a:br>
            <a:r>
              <a:rPr lang="en-US" dirty="0" smtClean="0"/>
              <a:t>- Maintain Professionalism</a:t>
            </a:r>
            <a:br>
              <a:rPr lang="en-US" dirty="0" smtClean="0"/>
            </a:br>
            <a:r>
              <a:rPr lang="en-US" dirty="0" smtClean="0"/>
              <a:t>- Participate Actively </a:t>
            </a:r>
            <a:br>
              <a:rPr lang="en-US" dirty="0" smtClean="0"/>
            </a:br>
            <a:r>
              <a:rPr lang="en-US" dirty="0" smtClean="0"/>
              <a:t/>
            </a:r>
            <a:br>
              <a:rPr lang="en-US" dirty="0" smtClean="0"/>
            </a:br>
            <a:r>
              <a:rPr lang="en-US" sz="3600" dirty="0" smtClean="0"/>
              <a:t>Parking Lot or Use </a:t>
            </a:r>
            <a:r>
              <a:rPr lang="en-US" sz="3600" u="sng" dirty="0" smtClean="0"/>
              <a:t>TodaysMeet.com</a:t>
            </a:r>
            <a:r>
              <a:rPr lang="en-US" u="sng" dirty="0" smtClean="0"/>
              <a:t/>
            </a:r>
            <a:br>
              <a:rPr lang="en-US" u="sng" dirty="0" smtClean="0"/>
            </a:br>
            <a:r>
              <a:rPr lang="en-US" dirty="0" smtClean="0"/>
              <a:t>   </a:t>
            </a:r>
            <a:r>
              <a:rPr lang="en-US" sz="2800" dirty="0" smtClean="0"/>
              <a:t>(Sign in using full name and LEA)</a:t>
            </a:r>
            <a:r>
              <a:rPr lang="en-US" dirty="0" smtClean="0"/>
              <a:t/>
            </a:r>
            <a:br>
              <a:rPr lang="en-US" dirty="0" smtClean="0"/>
            </a:br>
            <a:endParaRPr lang="en-US" dirty="0"/>
          </a:p>
        </p:txBody>
      </p:sp>
      <p:sp>
        <p:nvSpPr>
          <p:cNvPr id="3" name="TextBox 2"/>
          <p:cNvSpPr txBox="1"/>
          <p:nvPr/>
        </p:nvSpPr>
        <p:spPr>
          <a:xfrm>
            <a:off x="3078368" y="152400"/>
            <a:ext cx="2408032" cy="1015663"/>
          </a:xfrm>
          <a:prstGeom prst="rect">
            <a:avLst/>
          </a:prstGeom>
          <a:noFill/>
        </p:spPr>
        <p:txBody>
          <a:bodyPr wrap="none" rtlCol="0">
            <a:spAutoFit/>
          </a:bodyPr>
          <a:lstStyle/>
          <a:p>
            <a:r>
              <a:rPr lang="en-US" sz="6000" b="1" dirty="0" smtClean="0">
                <a:latin typeface="Times New Roman" pitchFamily="18" charset="0"/>
                <a:cs typeface="Times New Roman" pitchFamily="18" charset="0"/>
              </a:rPr>
              <a:t>Norms</a:t>
            </a:r>
            <a:endParaRPr lang="en-US" sz="6000" b="1" dirty="0">
              <a:latin typeface="Times New Roman" pitchFamily="18" charset="0"/>
              <a:cs typeface="Times New Roma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163" name="Rectangle 3"/>
          <p:cNvSpPr>
            <a:spLocks noGrp="1" noChangeArrowheads="1"/>
          </p:cNvSpPr>
          <p:nvPr>
            <p:ph type="body" idx="1"/>
          </p:nvPr>
        </p:nvSpPr>
        <p:spPr>
          <a:xfrm>
            <a:off x="609600" y="1951038"/>
            <a:ext cx="7543800" cy="4525962"/>
          </a:xfrm>
        </p:spPr>
        <p:txBody>
          <a:bodyPr/>
          <a:lstStyle/>
          <a:p>
            <a:pPr eaLnBrk="1" hangingPunct="1">
              <a:lnSpc>
                <a:spcPct val="90000"/>
              </a:lnSpc>
              <a:buFont typeface="Arial" pitchFamily="34" charset="0"/>
              <a:buNone/>
              <a:defRPr/>
            </a:pPr>
            <a:r>
              <a:rPr lang="en-US" b="1" dirty="0" smtClean="0">
                <a:latin typeface="+mj-lt"/>
                <a:cs typeface="Arial" pitchFamily="34" charset="0"/>
              </a:rPr>
              <a:t>What </a:t>
            </a:r>
            <a:r>
              <a:rPr lang="en-US" b="1" dirty="0">
                <a:latin typeface="+mj-lt"/>
                <a:cs typeface="Arial" pitchFamily="34" charset="0"/>
              </a:rPr>
              <a:t>is it we expect them to learn</a:t>
            </a:r>
            <a:r>
              <a:rPr lang="en-US" b="1" dirty="0" smtClean="0">
                <a:latin typeface="+mj-lt"/>
                <a:cs typeface="Arial" pitchFamily="34" charset="0"/>
              </a:rPr>
              <a:t>?</a:t>
            </a:r>
          </a:p>
          <a:p>
            <a:pPr eaLnBrk="1" hangingPunct="1">
              <a:lnSpc>
                <a:spcPct val="90000"/>
              </a:lnSpc>
              <a:buFont typeface="Arial" pitchFamily="34" charset="0"/>
              <a:buNone/>
              <a:defRPr/>
            </a:pPr>
            <a:endParaRPr lang="en-US" sz="1000" dirty="0">
              <a:latin typeface="+mj-lt"/>
              <a:cs typeface="Arial" pitchFamily="34" charset="0"/>
            </a:endParaRPr>
          </a:p>
          <a:p>
            <a:pPr eaLnBrk="1" hangingPunct="1">
              <a:lnSpc>
                <a:spcPct val="90000"/>
              </a:lnSpc>
              <a:buFont typeface="Arial" pitchFamily="34" charset="0"/>
              <a:buNone/>
              <a:defRPr/>
            </a:pPr>
            <a:r>
              <a:rPr lang="en-US" b="1" dirty="0" smtClean="0">
                <a:latin typeface="+mj-lt"/>
                <a:cs typeface="Arial" pitchFamily="34" charset="0"/>
              </a:rPr>
              <a:t>How </a:t>
            </a:r>
            <a:r>
              <a:rPr lang="en-US" b="1" dirty="0">
                <a:latin typeface="+mj-lt"/>
                <a:cs typeface="Arial" pitchFamily="34" charset="0"/>
              </a:rPr>
              <a:t>will we know when they have learned it</a:t>
            </a:r>
            <a:r>
              <a:rPr lang="en-US" b="1" dirty="0" smtClean="0">
                <a:latin typeface="+mj-lt"/>
                <a:cs typeface="Arial" pitchFamily="34" charset="0"/>
              </a:rPr>
              <a:t>?</a:t>
            </a:r>
          </a:p>
          <a:p>
            <a:pPr eaLnBrk="1" hangingPunct="1">
              <a:lnSpc>
                <a:spcPct val="90000"/>
              </a:lnSpc>
              <a:buFont typeface="Arial" pitchFamily="34" charset="0"/>
              <a:buNone/>
              <a:defRPr/>
            </a:pPr>
            <a:endParaRPr lang="en-US" sz="1000" dirty="0">
              <a:latin typeface="+mj-lt"/>
              <a:cs typeface="Arial" pitchFamily="34" charset="0"/>
            </a:endParaRPr>
          </a:p>
          <a:p>
            <a:pPr eaLnBrk="1" hangingPunct="1">
              <a:lnSpc>
                <a:spcPct val="90000"/>
              </a:lnSpc>
              <a:buFont typeface="Arial" pitchFamily="34" charset="0"/>
              <a:buNone/>
              <a:defRPr/>
            </a:pPr>
            <a:r>
              <a:rPr lang="en-US" b="1" dirty="0" smtClean="0">
                <a:latin typeface="+mj-lt"/>
                <a:cs typeface="Arial" pitchFamily="34" charset="0"/>
              </a:rPr>
              <a:t>How </a:t>
            </a:r>
            <a:r>
              <a:rPr lang="en-US" b="1" dirty="0">
                <a:latin typeface="+mj-lt"/>
                <a:cs typeface="Arial" pitchFamily="34" charset="0"/>
              </a:rPr>
              <a:t>will we respond when they don’t learn it</a:t>
            </a:r>
            <a:r>
              <a:rPr lang="en-US" b="1" dirty="0" smtClean="0">
                <a:latin typeface="+mj-lt"/>
                <a:cs typeface="Arial" pitchFamily="34" charset="0"/>
              </a:rPr>
              <a:t>?</a:t>
            </a:r>
          </a:p>
          <a:p>
            <a:pPr eaLnBrk="1" hangingPunct="1">
              <a:lnSpc>
                <a:spcPct val="90000"/>
              </a:lnSpc>
              <a:buFont typeface="Arial" pitchFamily="34" charset="0"/>
              <a:buNone/>
              <a:defRPr/>
            </a:pPr>
            <a:endParaRPr lang="en-US" sz="1000" dirty="0">
              <a:latin typeface="+mj-lt"/>
              <a:cs typeface="Arial" pitchFamily="34" charset="0"/>
            </a:endParaRPr>
          </a:p>
          <a:p>
            <a:pPr eaLnBrk="1" hangingPunct="1">
              <a:lnSpc>
                <a:spcPct val="90000"/>
              </a:lnSpc>
              <a:buFont typeface="Arial" pitchFamily="34" charset="0"/>
              <a:buNone/>
              <a:defRPr/>
            </a:pPr>
            <a:r>
              <a:rPr lang="en-US" b="1" dirty="0" smtClean="0">
                <a:latin typeface="+mj-lt"/>
                <a:cs typeface="Times New Roman" pitchFamily="18" charset="0"/>
              </a:rPr>
              <a:t>How </a:t>
            </a:r>
            <a:r>
              <a:rPr lang="en-US" b="1" dirty="0">
                <a:latin typeface="+mj-lt"/>
                <a:cs typeface="Times New Roman" pitchFamily="18" charset="0"/>
              </a:rPr>
              <a:t>will we respond when they already know it?</a:t>
            </a:r>
            <a:r>
              <a:rPr lang="en-US" dirty="0">
                <a:latin typeface="+mj-lt"/>
              </a:rPr>
              <a:t> </a:t>
            </a:r>
          </a:p>
        </p:txBody>
      </p:sp>
      <p:sp>
        <p:nvSpPr>
          <p:cNvPr id="8" name="TextBox 7"/>
          <p:cNvSpPr txBox="1"/>
          <p:nvPr/>
        </p:nvSpPr>
        <p:spPr>
          <a:xfrm>
            <a:off x="381000" y="533400"/>
            <a:ext cx="8382000" cy="707886"/>
          </a:xfrm>
          <a:prstGeom prst="rect">
            <a:avLst/>
          </a:prstGeom>
          <a:noFill/>
        </p:spPr>
        <p:txBody>
          <a:bodyPr>
            <a:spAutoFit/>
          </a:bodyPr>
          <a:lstStyle/>
          <a:p>
            <a:pPr>
              <a:defRPr/>
            </a:pPr>
            <a:r>
              <a:rPr lang="en-US" sz="4000" b="1" i="1" dirty="0" smtClean="0">
                <a:solidFill>
                  <a:schemeClr val="tx2"/>
                </a:solidFill>
                <a:latin typeface="+mn-lt"/>
                <a:cs typeface="Times New Roman" pitchFamily="18" charset="0"/>
              </a:rPr>
              <a:t>Thinking System Level</a:t>
            </a:r>
          </a:p>
        </p:txBody>
      </p:sp>
      <p:pic>
        <p:nvPicPr>
          <p:cNvPr id="6" name="Picture 3"/>
          <p:cNvPicPr>
            <a:picLocks noChangeAspect="1" noChangeArrowheads="1"/>
          </p:cNvPicPr>
          <p:nvPr/>
        </p:nvPicPr>
        <p:blipFill>
          <a:blip r:embed="rId4" cstate="print"/>
          <a:srcRect/>
          <a:stretch>
            <a:fillRect/>
          </a:stretch>
        </p:blipFill>
        <p:spPr bwMode="auto">
          <a:xfrm rot="-737832">
            <a:off x="5766927" y="393942"/>
            <a:ext cx="978044" cy="1308537"/>
          </a:xfrm>
          <a:prstGeom prst="rect">
            <a:avLst/>
          </a:prstGeom>
          <a:noFill/>
          <a:ln w="12700" cap="sq">
            <a:solidFill>
              <a:srgbClr val="0070C0"/>
            </a:solidFill>
            <a:miter lim="800000"/>
            <a:headEnd type="none" w="sm" len="sm"/>
            <a:tailEnd type="none" w="sm" len="sm"/>
          </a:ln>
        </p:spPr>
      </p:pic>
      <p:pic>
        <p:nvPicPr>
          <p:cNvPr id="7" name="Picture 5"/>
          <p:cNvPicPr>
            <a:picLocks noChangeAspect="1" noChangeArrowheads="1"/>
          </p:cNvPicPr>
          <p:nvPr/>
        </p:nvPicPr>
        <p:blipFill>
          <a:blip r:embed="rId5" cstate="print"/>
          <a:srcRect/>
          <a:stretch>
            <a:fillRect/>
          </a:stretch>
        </p:blipFill>
        <p:spPr bwMode="auto">
          <a:xfrm rot="1139545">
            <a:off x="7576348" y="508583"/>
            <a:ext cx="1002226" cy="1304238"/>
          </a:xfrm>
          <a:prstGeom prst="rect">
            <a:avLst/>
          </a:prstGeom>
          <a:noFill/>
          <a:ln w="25400" cap="sq" cmpd="sng">
            <a:solidFill>
              <a:schemeClr val="tx2">
                <a:lumMod val="65000"/>
                <a:lumOff val="35000"/>
              </a:schemeClr>
            </a:solidFill>
            <a:prstDash val="solid"/>
            <a:miter lim="800000"/>
            <a:headEnd type="none" w="sm" len="sm"/>
            <a:tailEnd type="none" w="sm" len="sm"/>
          </a:ln>
        </p:spPr>
      </p:pic>
      <p:pic>
        <p:nvPicPr>
          <p:cNvPr id="9" name="Picture 2"/>
          <p:cNvPicPr>
            <a:picLocks noChangeAspect="1" noChangeArrowheads="1"/>
          </p:cNvPicPr>
          <p:nvPr/>
        </p:nvPicPr>
        <p:blipFill>
          <a:blip r:embed="rId6" cstate="print"/>
          <a:srcRect/>
          <a:stretch>
            <a:fillRect/>
          </a:stretch>
        </p:blipFill>
        <p:spPr bwMode="auto">
          <a:xfrm>
            <a:off x="6553200" y="381000"/>
            <a:ext cx="1020497" cy="1316060"/>
          </a:xfrm>
          <a:prstGeom prst="rect">
            <a:avLst/>
          </a:prstGeom>
          <a:noFill/>
          <a:ln w="25400" cap="sq" cmpd="sng">
            <a:solidFill>
              <a:schemeClr val="tx2">
                <a:lumMod val="65000"/>
                <a:lumOff val="35000"/>
              </a:schemeClr>
            </a:solidFill>
            <a:prstDash val="solid"/>
            <a:miter lim="800000"/>
            <a:headEnd type="none" w="sm" len="sm"/>
            <a:tailEnd type="none" w="sm" len="sm"/>
          </a:ln>
        </p:spPr>
      </p:pic>
    </p:spTree>
    <p:custDataLst>
      <p:tags r:id="rId1"/>
    </p:custData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ctrTitle"/>
          </p:nvPr>
        </p:nvSpPr>
        <p:spPr>
          <a:xfrm>
            <a:off x="685800" y="152400"/>
            <a:ext cx="7772400" cy="1470025"/>
          </a:xfrm>
        </p:spPr>
        <p:txBody>
          <a:bodyPr>
            <a:normAutofit/>
          </a:bodyPr>
          <a:lstStyle/>
          <a:p>
            <a:pPr marL="514350" indent="-514350" eaLnBrk="1" hangingPunct="1">
              <a:lnSpc>
                <a:spcPct val="90000"/>
              </a:lnSpc>
            </a:pPr>
            <a:r>
              <a:rPr lang="en-US" sz="3600" b="1" dirty="0" smtClean="0">
                <a:solidFill>
                  <a:srgbClr val="00467A"/>
                </a:solidFill>
                <a:cs typeface="Arial" charset="0"/>
              </a:rPr>
              <a:t>What is it we expect students to learn?</a:t>
            </a:r>
            <a:r>
              <a:rPr lang="en-US" sz="3600" b="1" dirty="0" smtClean="0">
                <a:latin typeface="Sylfaen" pitchFamily="18" charset="0"/>
              </a:rPr>
              <a:t/>
            </a:r>
            <a:br>
              <a:rPr lang="en-US" sz="3600" b="1" dirty="0" smtClean="0">
                <a:latin typeface="Sylfaen" pitchFamily="18" charset="0"/>
              </a:rPr>
            </a:br>
            <a:endParaRPr lang="en-US" sz="3600" dirty="0" smtClean="0"/>
          </a:p>
        </p:txBody>
      </p:sp>
      <p:sp>
        <p:nvSpPr>
          <p:cNvPr id="66563" name="Content Placeholder 2"/>
          <p:cNvSpPr>
            <a:spLocks noGrp="1"/>
          </p:cNvSpPr>
          <p:nvPr>
            <p:ph type="subTitle" idx="1"/>
          </p:nvPr>
        </p:nvSpPr>
        <p:spPr>
          <a:xfrm>
            <a:off x="762000" y="1447800"/>
            <a:ext cx="7772400" cy="3886200"/>
          </a:xfrm>
        </p:spPr>
        <p:txBody>
          <a:bodyPr>
            <a:normAutofit fontScale="92500" lnSpcReduction="10000"/>
          </a:bodyPr>
          <a:lstStyle/>
          <a:p>
            <a:pPr algn="l" eaLnBrk="1" hangingPunct="1"/>
            <a:r>
              <a:rPr lang="en-US" sz="2400" dirty="0" smtClean="0">
                <a:latin typeface="+mj-lt"/>
              </a:rPr>
              <a:t>What policies and practices, regarding curriculum development, exist in your district?</a:t>
            </a:r>
          </a:p>
          <a:p>
            <a:pPr algn="l" eaLnBrk="1" hangingPunct="1"/>
            <a:endParaRPr lang="en-US" sz="2400" dirty="0" smtClean="0">
              <a:latin typeface="+mj-lt"/>
            </a:endParaRPr>
          </a:p>
          <a:p>
            <a:pPr algn="l"/>
            <a:r>
              <a:rPr lang="en-US" sz="2400" dirty="0" smtClean="0"/>
              <a:t>What resources are provided to give teachers in the district a common understanding of curricular expectations?</a:t>
            </a:r>
          </a:p>
          <a:p>
            <a:pPr lvl="2" algn="l"/>
            <a:r>
              <a:rPr lang="en-US" sz="2000" dirty="0" smtClean="0"/>
              <a:t>Scope &amp; Sequence Charts</a:t>
            </a:r>
          </a:p>
          <a:p>
            <a:pPr lvl="2" algn="l"/>
            <a:r>
              <a:rPr lang="en-US" sz="2000" dirty="0" smtClean="0"/>
              <a:t>Pacing Guides</a:t>
            </a:r>
          </a:p>
          <a:p>
            <a:pPr lvl="2" algn="l"/>
            <a:r>
              <a:rPr lang="en-US" sz="2000" dirty="0" smtClean="0"/>
              <a:t>Alignment Documents/Curriculum Maps</a:t>
            </a:r>
          </a:p>
          <a:p>
            <a:pPr lvl="2" algn="l"/>
            <a:r>
              <a:rPr lang="en-US" sz="2000" dirty="0" smtClean="0"/>
              <a:t>Professional Development</a:t>
            </a:r>
            <a:endParaRPr lang="en-US" dirty="0" smtClean="0"/>
          </a:p>
          <a:p>
            <a:pPr algn="l" eaLnBrk="1" hangingPunct="1"/>
            <a:endParaRPr lang="en-US" sz="2400" dirty="0" smtClean="0">
              <a:latin typeface="+mj-lt"/>
            </a:endParaRPr>
          </a:p>
          <a:p>
            <a:pPr algn="l" eaLnBrk="1" hangingPunct="1"/>
            <a:r>
              <a:rPr lang="en-US" sz="2400" dirty="0" smtClean="0">
                <a:latin typeface="+mj-lt"/>
              </a:rPr>
              <a:t>How do teachers in your district know about these things?</a:t>
            </a:r>
            <a:endParaRPr lang="en-US" dirty="0" smtClean="0">
              <a:latin typeface="+mj-lt"/>
            </a:endParaRPr>
          </a:p>
          <a:p>
            <a:pPr eaLnBrk="1" hangingPunct="1"/>
            <a:endParaRPr lang="en-US" sz="2000" dirty="0" smtClean="0">
              <a:latin typeface="Sylfaen" pitchFamily="18" charset="0"/>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ctrTitle"/>
          </p:nvPr>
        </p:nvSpPr>
        <p:spPr>
          <a:xfrm>
            <a:off x="533400" y="381000"/>
            <a:ext cx="8077200" cy="1470025"/>
          </a:xfrm>
        </p:spPr>
        <p:txBody>
          <a:bodyPr/>
          <a:lstStyle/>
          <a:p>
            <a:pPr marL="514350" indent="-514350" eaLnBrk="1" hangingPunct="1">
              <a:lnSpc>
                <a:spcPct val="90000"/>
              </a:lnSpc>
            </a:pPr>
            <a:r>
              <a:rPr lang="en-US" sz="3200" b="1" dirty="0" smtClean="0">
                <a:solidFill>
                  <a:srgbClr val="00467A"/>
                </a:solidFill>
                <a:cs typeface="Arial" charset="0"/>
              </a:rPr>
              <a:t>How will we know when they have learned it?</a:t>
            </a:r>
            <a:r>
              <a:rPr lang="en-US" sz="3200" b="1" dirty="0" smtClean="0">
                <a:latin typeface="Sylfaen" pitchFamily="18" charset="0"/>
              </a:rPr>
              <a:t/>
            </a:r>
            <a:br>
              <a:rPr lang="en-US" sz="3200" b="1" dirty="0" smtClean="0">
                <a:latin typeface="Sylfaen" pitchFamily="18" charset="0"/>
              </a:rPr>
            </a:br>
            <a:endParaRPr lang="en-US" sz="3200" dirty="0" smtClean="0"/>
          </a:p>
        </p:txBody>
      </p:sp>
      <p:sp>
        <p:nvSpPr>
          <p:cNvPr id="67587" name="Content Placeholder 2"/>
          <p:cNvSpPr>
            <a:spLocks noGrp="1"/>
          </p:cNvSpPr>
          <p:nvPr>
            <p:ph type="subTitle" idx="1"/>
          </p:nvPr>
        </p:nvSpPr>
        <p:spPr>
          <a:xfrm>
            <a:off x="685800" y="1600200"/>
            <a:ext cx="8229600" cy="4191000"/>
          </a:xfrm>
        </p:spPr>
        <p:txBody>
          <a:bodyPr>
            <a:normAutofit fontScale="92500" lnSpcReduction="10000"/>
          </a:bodyPr>
          <a:lstStyle/>
          <a:p>
            <a:pPr algn="l" eaLnBrk="1" hangingPunct="1"/>
            <a:r>
              <a:rPr lang="en-US" sz="2400" dirty="0" smtClean="0">
                <a:latin typeface="+mj-lt"/>
              </a:rPr>
              <a:t>What policies and practices, regarding assessment, exist in your district?</a:t>
            </a:r>
          </a:p>
          <a:p>
            <a:pPr algn="l" eaLnBrk="1" hangingPunct="1"/>
            <a:endParaRPr lang="en-US" sz="2400" dirty="0" smtClean="0">
              <a:latin typeface="+mj-lt"/>
            </a:endParaRPr>
          </a:p>
          <a:p>
            <a:pPr algn="l"/>
            <a:r>
              <a:rPr lang="en-US" sz="2400" dirty="0" smtClean="0"/>
              <a:t>What resources are provided to give teachers in the district a common set of tools for assessing student learning?</a:t>
            </a:r>
          </a:p>
          <a:p>
            <a:pPr lvl="2" algn="l"/>
            <a:r>
              <a:rPr lang="en-US" sz="2000" dirty="0" smtClean="0"/>
              <a:t>Diagnostic Assessment</a:t>
            </a:r>
          </a:p>
          <a:p>
            <a:pPr lvl="2" algn="l"/>
            <a:r>
              <a:rPr lang="en-US" sz="2000" dirty="0" smtClean="0"/>
              <a:t>Formative Assessment</a:t>
            </a:r>
          </a:p>
          <a:p>
            <a:pPr lvl="2" algn="l"/>
            <a:r>
              <a:rPr lang="en-US" sz="2000" dirty="0" smtClean="0"/>
              <a:t>Achievement Benchmarks</a:t>
            </a:r>
          </a:p>
          <a:p>
            <a:pPr lvl="2" algn="l"/>
            <a:r>
              <a:rPr lang="en-US" sz="2000" dirty="0" smtClean="0"/>
              <a:t>Content Rubrics</a:t>
            </a:r>
          </a:p>
          <a:p>
            <a:pPr lvl="2" algn="l"/>
            <a:r>
              <a:rPr lang="en-US" sz="2000" dirty="0" smtClean="0"/>
              <a:t>Student Task Scoring Guides</a:t>
            </a:r>
            <a:endParaRPr lang="en-US" dirty="0" smtClean="0"/>
          </a:p>
          <a:p>
            <a:pPr algn="l" eaLnBrk="1" hangingPunct="1"/>
            <a:endParaRPr lang="en-US" sz="2400" dirty="0" smtClean="0">
              <a:latin typeface="+mj-lt"/>
            </a:endParaRPr>
          </a:p>
          <a:p>
            <a:pPr algn="l"/>
            <a:r>
              <a:rPr lang="en-US" sz="2400" dirty="0" smtClean="0"/>
              <a:t>How do teachers in your district know about these things?</a:t>
            </a:r>
            <a:endParaRPr lang="en-US" dirty="0" smtClean="0"/>
          </a:p>
          <a:p>
            <a:pPr algn="l" eaLnBrk="1" hangingPunct="1">
              <a:buNone/>
            </a:pPr>
            <a:endParaRPr lang="en-US" sz="2400" dirty="0" smtClean="0">
              <a:latin typeface="+mj-lt"/>
            </a:endParaRPr>
          </a:p>
          <a:p>
            <a:pPr eaLnBrk="1" hangingPunct="1"/>
            <a:endParaRPr lang="en-US" dirty="0" smtClean="0"/>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ctrTitle"/>
          </p:nvPr>
        </p:nvSpPr>
        <p:spPr>
          <a:xfrm>
            <a:off x="533400" y="381000"/>
            <a:ext cx="8153400" cy="1470025"/>
          </a:xfrm>
        </p:spPr>
        <p:txBody>
          <a:bodyPr/>
          <a:lstStyle/>
          <a:p>
            <a:pPr marL="514350" indent="-514350" eaLnBrk="1" hangingPunct="1">
              <a:lnSpc>
                <a:spcPct val="90000"/>
              </a:lnSpc>
            </a:pPr>
            <a:r>
              <a:rPr lang="en-US" sz="3200" b="1" dirty="0" smtClean="0">
                <a:solidFill>
                  <a:srgbClr val="00467A"/>
                </a:solidFill>
                <a:cs typeface="Arial" charset="0"/>
              </a:rPr>
              <a:t>How will we respond when they don’t learn it?</a:t>
            </a:r>
            <a:r>
              <a:rPr lang="en-US" sz="3200" b="1" dirty="0" smtClean="0"/>
              <a:t> </a:t>
            </a:r>
            <a:r>
              <a:rPr lang="en-US" sz="3200" b="1" dirty="0" smtClean="0">
                <a:latin typeface="Sylfaen" pitchFamily="18" charset="0"/>
              </a:rPr>
              <a:t/>
            </a:r>
            <a:br>
              <a:rPr lang="en-US" sz="3200" b="1" dirty="0" smtClean="0">
                <a:latin typeface="Sylfaen" pitchFamily="18" charset="0"/>
              </a:rPr>
            </a:br>
            <a:endParaRPr lang="en-US" sz="3200" dirty="0" smtClean="0"/>
          </a:p>
        </p:txBody>
      </p:sp>
      <p:sp>
        <p:nvSpPr>
          <p:cNvPr id="68611" name="Content Placeholder 2"/>
          <p:cNvSpPr>
            <a:spLocks noGrp="1"/>
          </p:cNvSpPr>
          <p:nvPr>
            <p:ph type="subTitle" idx="1"/>
          </p:nvPr>
        </p:nvSpPr>
        <p:spPr>
          <a:xfrm>
            <a:off x="533400" y="1676400"/>
            <a:ext cx="8229600" cy="4495800"/>
          </a:xfrm>
        </p:spPr>
        <p:txBody>
          <a:bodyPr>
            <a:normAutofit/>
          </a:bodyPr>
          <a:lstStyle/>
          <a:p>
            <a:pPr algn="l" eaLnBrk="1" hangingPunct="1"/>
            <a:r>
              <a:rPr lang="en-US" sz="2400" dirty="0" smtClean="0">
                <a:latin typeface="+mj-lt"/>
              </a:rPr>
              <a:t>What policies and practices, regarding student support and intervention, exist in your district?</a:t>
            </a:r>
          </a:p>
          <a:p>
            <a:pPr algn="l"/>
            <a:endParaRPr lang="en-US" sz="2400" dirty="0" smtClean="0"/>
          </a:p>
          <a:p>
            <a:pPr algn="l"/>
            <a:r>
              <a:rPr lang="en-US" sz="2400" dirty="0" smtClean="0"/>
              <a:t>What resources are provided to give teachers in the district a common set of tools for addressing achievement gaps</a:t>
            </a:r>
          </a:p>
          <a:p>
            <a:pPr lvl="2" algn="l"/>
            <a:r>
              <a:rPr lang="en-US" sz="2000" dirty="0" smtClean="0"/>
              <a:t>Instructional Resources</a:t>
            </a:r>
          </a:p>
          <a:p>
            <a:pPr lvl="2" algn="l"/>
            <a:r>
              <a:rPr lang="en-US" sz="2000" dirty="0" smtClean="0"/>
              <a:t>Instructional Strategies</a:t>
            </a:r>
          </a:p>
          <a:p>
            <a:pPr lvl="2" algn="l"/>
            <a:r>
              <a:rPr lang="en-US" sz="2000" dirty="0" smtClean="0"/>
              <a:t>Professional Development</a:t>
            </a:r>
          </a:p>
          <a:p>
            <a:pPr algn="l" eaLnBrk="1" hangingPunct="1">
              <a:buNone/>
            </a:pPr>
            <a:endParaRPr lang="en-US" sz="2400" dirty="0" smtClean="0">
              <a:latin typeface="+mj-lt"/>
            </a:endParaRPr>
          </a:p>
          <a:p>
            <a:pPr algn="l"/>
            <a:r>
              <a:rPr lang="en-US" sz="2400" dirty="0" smtClean="0"/>
              <a:t>How do teachers in your district know about these things?</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ctrTitle"/>
          </p:nvPr>
        </p:nvSpPr>
        <p:spPr>
          <a:xfrm>
            <a:off x="762000" y="304800"/>
            <a:ext cx="7772400" cy="1470025"/>
          </a:xfrm>
        </p:spPr>
        <p:txBody>
          <a:bodyPr/>
          <a:lstStyle/>
          <a:p>
            <a:pPr marL="514350" indent="-514350" eaLnBrk="1" hangingPunct="1">
              <a:lnSpc>
                <a:spcPct val="90000"/>
              </a:lnSpc>
            </a:pPr>
            <a:r>
              <a:rPr lang="en-US" sz="2800" b="1" dirty="0" smtClean="0">
                <a:solidFill>
                  <a:srgbClr val="00467A"/>
                </a:solidFill>
                <a:cs typeface="Times New Roman" pitchFamily="18" charset="0"/>
              </a:rPr>
              <a:t>How will we respond when they already know it?</a:t>
            </a:r>
            <a:r>
              <a:rPr lang="en-US" sz="2800" b="1" dirty="0" smtClean="0">
                <a:solidFill>
                  <a:srgbClr val="00467A"/>
                </a:solidFill>
                <a:latin typeface="Sylfaen" pitchFamily="18" charset="0"/>
                <a:cs typeface="Times New Roman" pitchFamily="18" charset="0"/>
              </a:rPr>
              <a:t/>
            </a:r>
            <a:br>
              <a:rPr lang="en-US" sz="2800" b="1" dirty="0" smtClean="0">
                <a:solidFill>
                  <a:srgbClr val="00467A"/>
                </a:solidFill>
                <a:latin typeface="Sylfaen" pitchFamily="18" charset="0"/>
                <a:cs typeface="Times New Roman" pitchFamily="18" charset="0"/>
              </a:rPr>
            </a:br>
            <a:r>
              <a:rPr lang="en-US" sz="1800" dirty="0" smtClean="0">
                <a:latin typeface="Sylfaen" pitchFamily="18" charset="0"/>
              </a:rPr>
              <a:t/>
            </a:r>
            <a:br>
              <a:rPr lang="en-US" sz="1800" dirty="0" smtClean="0">
                <a:latin typeface="Sylfaen" pitchFamily="18" charset="0"/>
              </a:rPr>
            </a:br>
            <a:r>
              <a:rPr lang="en-US" sz="2800" dirty="0" smtClean="0">
                <a:solidFill>
                  <a:srgbClr val="00467A"/>
                </a:solidFill>
                <a:latin typeface="Sylfaen" pitchFamily="18" charset="0"/>
              </a:rPr>
              <a:t> </a:t>
            </a:r>
            <a:endParaRPr lang="en-US" sz="2800" dirty="0" smtClean="0"/>
          </a:p>
        </p:txBody>
      </p:sp>
      <p:sp>
        <p:nvSpPr>
          <p:cNvPr id="69635" name="Content Placeholder 2"/>
          <p:cNvSpPr>
            <a:spLocks noGrp="1"/>
          </p:cNvSpPr>
          <p:nvPr>
            <p:ph type="subTitle" idx="1"/>
          </p:nvPr>
        </p:nvSpPr>
        <p:spPr>
          <a:xfrm>
            <a:off x="685800" y="1524000"/>
            <a:ext cx="7924800" cy="4648200"/>
          </a:xfrm>
        </p:spPr>
        <p:txBody>
          <a:bodyPr>
            <a:normAutofit/>
          </a:bodyPr>
          <a:lstStyle/>
          <a:p>
            <a:pPr algn="l" eaLnBrk="1" hangingPunct="1"/>
            <a:r>
              <a:rPr lang="en-US" sz="2400" dirty="0" smtClean="0">
                <a:latin typeface="+mj-lt"/>
              </a:rPr>
              <a:t>What policies and practices, regarding student support and enrichment, exist in your district?</a:t>
            </a:r>
          </a:p>
          <a:p>
            <a:pPr algn="l" eaLnBrk="1" hangingPunct="1">
              <a:buNone/>
            </a:pPr>
            <a:endParaRPr lang="en-US" sz="2400" dirty="0" smtClean="0">
              <a:latin typeface="+mj-lt"/>
            </a:endParaRPr>
          </a:p>
          <a:p>
            <a:pPr algn="l"/>
            <a:r>
              <a:rPr lang="en-US" sz="2400" dirty="0" smtClean="0"/>
              <a:t>What resources are provided to give teachers in the district a common set of tools for addressing higher order thinking skills</a:t>
            </a:r>
          </a:p>
          <a:p>
            <a:pPr lvl="2" algn="l"/>
            <a:r>
              <a:rPr lang="en-US" sz="2000" dirty="0" smtClean="0"/>
              <a:t>Instructional Resources</a:t>
            </a:r>
          </a:p>
          <a:p>
            <a:pPr lvl="2" algn="l"/>
            <a:r>
              <a:rPr lang="en-US" sz="2000" dirty="0" smtClean="0"/>
              <a:t>Instructional Strategies</a:t>
            </a:r>
          </a:p>
          <a:p>
            <a:pPr lvl="2" algn="l"/>
            <a:r>
              <a:rPr lang="en-US" sz="2000" dirty="0" smtClean="0"/>
              <a:t>Professional Development</a:t>
            </a:r>
          </a:p>
          <a:p>
            <a:pPr algn="l"/>
            <a:endParaRPr lang="en-US" sz="2400" dirty="0" smtClean="0"/>
          </a:p>
          <a:p>
            <a:pPr algn="l"/>
            <a:r>
              <a:rPr lang="en-US" sz="2400" dirty="0" smtClean="0"/>
              <a:t>How do teachers in your district know about these things?</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8229600" cy="6096000"/>
          </a:xfrm>
        </p:spPr>
        <p:txBody>
          <a:bodyPr/>
          <a:lstStyle/>
          <a:p>
            <a:pPr algn="l"/>
            <a:r>
              <a:rPr lang="en-US" sz="2000" b="1" dirty="0" smtClean="0">
                <a:latin typeface="Sylfaen" pitchFamily="18" charset="0"/>
              </a:rPr>
              <a:t>Group  Discussion and Reflection</a:t>
            </a:r>
            <a:br>
              <a:rPr lang="en-US" sz="2000" b="1" dirty="0" smtClean="0">
                <a:latin typeface="Sylfaen" pitchFamily="18" charset="0"/>
              </a:rPr>
            </a:br>
            <a:r>
              <a:rPr lang="en-US" sz="2000" b="1" dirty="0" smtClean="0">
                <a:latin typeface="Sylfaen" pitchFamily="18" charset="0"/>
              </a:rPr>
              <a:t/>
            </a:r>
            <a:br>
              <a:rPr lang="en-US" sz="2000" b="1" dirty="0" smtClean="0">
                <a:latin typeface="Sylfaen" pitchFamily="18" charset="0"/>
              </a:rPr>
            </a:br>
            <a:r>
              <a:rPr lang="en-US" sz="2000" dirty="0" smtClean="0">
                <a:latin typeface="Sylfaen" pitchFamily="18" charset="0"/>
              </a:rPr>
              <a:t>At your table</a:t>
            </a:r>
            <a:br>
              <a:rPr lang="en-US" sz="2000" dirty="0" smtClean="0">
                <a:latin typeface="Sylfaen" pitchFamily="18" charset="0"/>
              </a:rPr>
            </a:br>
            <a:r>
              <a:rPr lang="en-US" sz="2000" dirty="0" smtClean="0">
                <a:latin typeface="Sylfaen" pitchFamily="18" charset="0"/>
              </a:rPr>
              <a:t>Count off 1-4</a:t>
            </a:r>
            <a:br>
              <a:rPr lang="en-US" sz="2000" dirty="0" smtClean="0">
                <a:latin typeface="Sylfaen" pitchFamily="18" charset="0"/>
              </a:rPr>
            </a:br>
            <a:r>
              <a:rPr lang="en-US" sz="2000" dirty="0" smtClean="0">
                <a:latin typeface="Sylfaen" pitchFamily="18" charset="0"/>
              </a:rPr>
              <a:t>Get together by number</a:t>
            </a:r>
            <a:br>
              <a:rPr lang="en-US" sz="2000" dirty="0" smtClean="0">
                <a:latin typeface="Sylfaen" pitchFamily="18" charset="0"/>
              </a:rPr>
            </a:br>
            <a:r>
              <a:rPr lang="en-US" sz="2000" dirty="0" smtClean="0">
                <a:latin typeface="Sylfaen" pitchFamily="18" charset="0"/>
              </a:rPr>
              <a:t/>
            </a:r>
            <a:br>
              <a:rPr lang="en-US" sz="2000" dirty="0" smtClean="0">
                <a:latin typeface="Sylfaen" pitchFamily="18" charset="0"/>
              </a:rPr>
            </a:br>
            <a:r>
              <a:rPr lang="en-US" sz="2000" dirty="0" smtClean="0">
                <a:latin typeface="Sylfaen" pitchFamily="18" charset="0"/>
              </a:rPr>
              <a:t>Each pair/trio:</a:t>
            </a:r>
            <a:br>
              <a:rPr lang="en-US" sz="2000" dirty="0" smtClean="0">
                <a:latin typeface="Sylfaen" pitchFamily="18" charset="0"/>
              </a:rPr>
            </a:br>
            <a:r>
              <a:rPr lang="en-US" sz="2000" dirty="0" smtClean="0">
                <a:latin typeface="Sylfaen" pitchFamily="18" charset="0"/>
              </a:rPr>
              <a:t>Take one colored card</a:t>
            </a:r>
            <a:br>
              <a:rPr lang="en-US" sz="2000" dirty="0" smtClean="0">
                <a:latin typeface="Sylfaen" pitchFamily="18" charset="0"/>
              </a:rPr>
            </a:br>
            <a:r>
              <a:rPr lang="en-US" sz="2000" dirty="0" smtClean="0">
                <a:latin typeface="Sylfaen" pitchFamily="18" charset="0"/>
              </a:rPr>
              <a:t>Answer the questions on your card </a:t>
            </a:r>
            <a:br>
              <a:rPr lang="en-US" sz="2000" dirty="0" smtClean="0">
                <a:latin typeface="Sylfaen" pitchFamily="18" charset="0"/>
              </a:rPr>
            </a:br>
            <a:r>
              <a:rPr lang="en-US" sz="2000" dirty="0" smtClean="0">
                <a:latin typeface="Sylfaen" pitchFamily="18" charset="0"/>
              </a:rPr>
              <a:t>Discuss and record (be prepared to share back with your table)</a:t>
            </a:r>
            <a:br>
              <a:rPr lang="en-US" sz="2000" dirty="0" smtClean="0">
                <a:latin typeface="Sylfaen" pitchFamily="18" charset="0"/>
              </a:rPr>
            </a:br>
            <a:r>
              <a:rPr lang="en-US" sz="2000" dirty="0" smtClean="0">
                <a:latin typeface="Sylfaen" pitchFamily="18" charset="0"/>
              </a:rPr>
              <a:t/>
            </a:r>
            <a:br>
              <a:rPr lang="en-US" sz="2000" dirty="0" smtClean="0">
                <a:latin typeface="Sylfaen" pitchFamily="18" charset="0"/>
              </a:rPr>
            </a:br>
            <a:r>
              <a:rPr lang="en-US" sz="2000" dirty="0" smtClean="0">
                <a:latin typeface="Sylfaen" pitchFamily="18" charset="0"/>
              </a:rPr>
              <a:t>Return to whole table discussion</a:t>
            </a:r>
            <a:br>
              <a:rPr lang="en-US" sz="2000" dirty="0" smtClean="0">
                <a:latin typeface="Sylfaen" pitchFamily="18" charset="0"/>
              </a:rPr>
            </a:br>
            <a:r>
              <a:rPr lang="en-US" sz="2000" dirty="0" smtClean="0">
                <a:latin typeface="Sylfaen" pitchFamily="18" charset="0"/>
              </a:rPr>
              <a:t>Share your results</a:t>
            </a:r>
            <a:br>
              <a:rPr lang="en-US" sz="2000" dirty="0" smtClean="0">
                <a:latin typeface="Sylfaen" pitchFamily="18" charset="0"/>
              </a:rPr>
            </a:br>
            <a:r>
              <a:rPr lang="en-US" sz="2000" dirty="0" smtClean="0">
                <a:latin typeface="Sylfaen" pitchFamily="18" charset="0"/>
              </a:rPr>
              <a:t>Identify the most urgent issue that emerges at your table (what do we need to work on REALLY soon)</a:t>
            </a:r>
            <a:r>
              <a:rPr lang="en-US" dirty="0" smtClean="0">
                <a:latin typeface="Sylfaen" pitchFamily="18" charset="0"/>
              </a:rPr>
              <a:t/>
            </a:r>
            <a:br>
              <a:rPr lang="en-US" dirty="0" smtClean="0">
                <a:latin typeface="Sylfaen" pitchFamily="18" charset="0"/>
              </a:rPr>
            </a:br>
            <a:endParaRPr lang="en-US" dirty="0"/>
          </a:p>
        </p:txBody>
      </p:sp>
      <p:sp>
        <p:nvSpPr>
          <p:cNvPr id="3" name="Slide Number Placeholder 2"/>
          <p:cNvSpPr>
            <a:spLocks noGrp="1"/>
          </p:cNvSpPr>
          <p:nvPr>
            <p:ph type="sldNum" sz="quarter" idx="12"/>
          </p:nvPr>
        </p:nvSpPr>
        <p:spPr/>
        <p:txBody>
          <a:bodyPr/>
          <a:lstStyle/>
          <a:p>
            <a:pPr>
              <a:defRPr/>
            </a:pPr>
            <a:fld id="{3066F4ED-DE41-45C9-83CA-41BA2887F402}" type="slidenum">
              <a:rPr lang="en-US" smtClean="0"/>
              <a:pPr>
                <a:defRPr/>
              </a:pPr>
              <a:t>55</a:t>
            </a:fld>
            <a:endParaRPr lang="en-US"/>
          </a:p>
        </p:txBody>
      </p:sp>
      <p:sp>
        <p:nvSpPr>
          <p:cNvPr id="4" name="TextBox 3"/>
          <p:cNvSpPr txBox="1"/>
          <p:nvPr/>
        </p:nvSpPr>
        <p:spPr>
          <a:xfrm>
            <a:off x="381000" y="533400"/>
            <a:ext cx="8382000" cy="707886"/>
          </a:xfrm>
          <a:prstGeom prst="rect">
            <a:avLst/>
          </a:prstGeom>
          <a:noFill/>
        </p:spPr>
        <p:txBody>
          <a:bodyPr>
            <a:spAutoFit/>
          </a:bodyPr>
          <a:lstStyle/>
          <a:p>
            <a:pPr algn="ctr">
              <a:defRPr/>
            </a:pPr>
            <a:r>
              <a:rPr lang="en-US" sz="4000" b="1" i="1" dirty="0" smtClean="0">
                <a:solidFill>
                  <a:schemeClr val="tx2"/>
                </a:solidFill>
                <a:latin typeface="+mn-lt"/>
                <a:cs typeface="Times New Roman" pitchFamily="18" charset="0"/>
              </a:rPr>
              <a:t>Thinking System Level</a:t>
            </a:r>
          </a:p>
        </p:txBody>
      </p:sp>
      <p:pic>
        <p:nvPicPr>
          <p:cNvPr id="5" name="Picture 3"/>
          <p:cNvPicPr>
            <a:picLocks noChangeAspect="1" noChangeArrowheads="1"/>
          </p:cNvPicPr>
          <p:nvPr/>
        </p:nvPicPr>
        <p:blipFill>
          <a:blip r:embed="rId3" cstate="print"/>
          <a:srcRect/>
          <a:stretch>
            <a:fillRect/>
          </a:stretch>
        </p:blipFill>
        <p:spPr bwMode="auto">
          <a:xfrm rot="-737832">
            <a:off x="5462127" y="1765542"/>
            <a:ext cx="978044" cy="1308537"/>
          </a:xfrm>
          <a:prstGeom prst="rect">
            <a:avLst/>
          </a:prstGeom>
          <a:noFill/>
          <a:ln w="12700" cap="sq">
            <a:solidFill>
              <a:srgbClr val="0070C0"/>
            </a:solidFill>
            <a:miter lim="800000"/>
            <a:headEnd type="none" w="sm" len="sm"/>
            <a:tailEnd type="none" w="sm" len="sm"/>
          </a:ln>
        </p:spPr>
      </p:pic>
      <p:pic>
        <p:nvPicPr>
          <p:cNvPr id="6" name="Picture 5"/>
          <p:cNvPicPr>
            <a:picLocks noChangeAspect="1" noChangeArrowheads="1"/>
          </p:cNvPicPr>
          <p:nvPr/>
        </p:nvPicPr>
        <p:blipFill>
          <a:blip r:embed="rId4" cstate="print"/>
          <a:srcRect/>
          <a:stretch>
            <a:fillRect/>
          </a:stretch>
        </p:blipFill>
        <p:spPr bwMode="auto">
          <a:xfrm rot="1139545">
            <a:off x="7271548" y="1880183"/>
            <a:ext cx="1002226" cy="1304238"/>
          </a:xfrm>
          <a:prstGeom prst="rect">
            <a:avLst/>
          </a:prstGeom>
          <a:noFill/>
          <a:ln w="25400" cap="sq" cmpd="sng">
            <a:solidFill>
              <a:schemeClr val="tx2">
                <a:lumMod val="65000"/>
                <a:lumOff val="35000"/>
              </a:schemeClr>
            </a:solidFill>
            <a:prstDash val="solid"/>
            <a:miter lim="800000"/>
            <a:headEnd type="none" w="sm" len="sm"/>
            <a:tailEnd type="none" w="sm" len="sm"/>
          </a:ln>
        </p:spPr>
      </p:pic>
      <p:pic>
        <p:nvPicPr>
          <p:cNvPr id="7" name="Picture 2"/>
          <p:cNvPicPr>
            <a:picLocks noChangeAspect="1" noChangeArrowheads="1"/>
          </p:cNvPicPr>
          <p:nvPr/>
        </p:nvPicPr>
        <p:blipFill>
          <a:blip r:embed="rId5" cstate="print"/>
          <a:srcRect/>
          <a:stretch>
            <a:fillRect/>
          </a:stretch>
        </p:blipFill>
        <p:spPr bwMode="auto">
          <a:xfrm>
            <a:off x="6248400" y="1752600"/>
            <a:ext cx="1020497" cy="1316060"/>
          </a:xfrm>
          <a:prstGeom prst="rect">
            <a:avLst/>
          </a:prstGeom>
          <a:noFill/>
          <a:ln w="25400" cap="sq" cmpd="sng">
            <a:solidFill>
              <a:schemeClr val="tx2">
                <a:lumMod val="65000"/>
                <a:lumOff val="35000"/>
              </a:schemeClr>
            </a:solidFill>
            <a:prstDash val="solid"/>
            <a:miter lim="800000"/>
            <a:headEnd type="none" w="sm" len="sm"/>
            <a:tailEnd type="none" w="sm" len="sm"/>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cstate="print"/>
          <a:srcRect/>
          <a:stretch>
            <a:fillRect/>
          </a:stretch>
        </p:blipFill>
        <p:spPr bwMode="auto">
          <a:xfrm>
            <a:off x="76200" y="1295400"/>
            <a:ext cx="8873503" cy="4401371"/>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Critical Questions Page 1</a:t>
            </a:r>
            <a:endParaRPr lang="en-US" dirty="0"/>
          </a:p>
        </p:txBody>
      </p:sp>
      <p:sp>
        <p:nvSpPr>
          <p:cNvPr id="4" name="Slide Number Placeholder 3"/>
          <p:cNvSpPr>
            <a:spLocks noGrp="1"/>
          </p:cNvSpPr>
          <p:nvPr>
            <p:ph type="sldNum" sz="quarter" idx="12"/>
          </p:nvPr>
        </p:nvSpPr>
        <p:spPr/>
        <p:txBody>
          <a:bodyPr/>
          <a:lstStyle/>
          <a:p>
            <a:pPr>
              <a:defRPr/>
            </a:pPr>
            <a:fld id="{BA05C18B-7DFB-4AFC-B97C-DF474F5B804B}" type="slidenum">
              <a:rPr lang="en-US" smtClean="0"/>
              <a:pPr>
                <a:defRPr/>
              </a:pPr>
              <a:t>56</a:t>
            </a:fld>
            <a:endParaRPr lang="en-US"/>
          </a:p>
        </p:txBody>
      </p:sp>
      <p:sp>
        <p:nvSpPr>
          <p:cNvPr id="5" name="Oval 4"/>
          <p:cNvSpPr/>
          <p:nvPr/>
        </p:nvSpPr>
        <p:spPr>
          <a:xfrm>
            <a:off x="7391400" y="5562600"/>
            <a:ext cx="914400" cy="914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smtClean="0"/>
              <a:t>Answering the Call for Change: Education Today and Tomorrow</a:t>
            </a:r>
          </a:p>
        </p:txBody>
      </p:sp>
      <p:pic>
        <p:nvPicPr>
          <p:cNvPr id="59395" name="Content Placeholder 4" descr="k students w computers.jpg"/>
          <p:cNvPicPr>
            <a:picLocks noGrp="1" noChangeAspect="1"/>
          </p:cNvPicPr>
          <p:nvPr>
            <p:ph idx="1"/>
          </p:nvPr>
        </p:nvPicPr>
        <p:blipFill>
          <a:blip r:embed="rId3" cstate="print"/>
          <a:srcRect/>
          <a:stretch>
            <a:fillRect/>
          </a:stretch>
        </p:blipFill>
        <p:spPr>
          <a:xfrm>
            <a:off x="2362200" y="1905000"/>
            <a:ext cx="4572000" cy="2819400"/>
          </a:xfrm>
        </p:spPr>
      </p:pic>
      <p:sp>
        <p:nvSpPr>
          <p:cNvPr id="4" name="Slide Number Placeholder 3"/>
          <p:cNvSpPr>
            <a:spLocks noGrp="1"/>
          </p:cNvSpPr>
          <p:nvPr>
            <p:ph type="sldNum" sz="quarter" idx="12"/>
          </p:nvPr>
        </p:nvSpPr>
        <p:spPr/>
        <p:txBody>
          <a:bodyPr/>
          <a:lstStyle/>
          <a:p>
            <a:pPr>
              <a:defRPr/>
            </a:pPr>
            <a:fld id="{CC428A12-EB97-4C4A-A373-B8E9983F78DF}" type="slidenum">
              <a:rPr lang="en-US" smtClean="0"/>
              <a:pPr>
                <a:defRPr/>
              </a:pPr>
              <a:t>57</a:t>
            </a:fld>
            <a:endParaRPr lang="en-US"/>
          </a:p>
        </p:txBody>
      </p:sp>
      <p:sp>
        <p:nvSpPr>
          <p:cNvPr id="59397" name="TextBox 5"/>
          <p:cNvSpPr txBox="1">
            <a:spLocks noChangeArrowheads="1"/>
          </p:cNvSpPr>
          <p:nvPr/>
        </p:nvSpPr>
        <p:spPr bwMode="auto">
          <a:xfrm>
            <a:off x="1905000" y="5334000"/>
            <a:ext cx="5638800" cy="830263"/>
          </a:xfrm>
          <a:prstGeom prst="rect">
            <a:avLst/>
          </a:prstGeom>
          <a:noFill/>
          <a:ln w="9525">
            <a:noFill/>
            <a:miter lim="800000"/>
            <a:headEnd/>
            <a:tailEnd/>
          </a:ln>
        </p:spPr>
        <p:txBody>
          <a:bodyPr>
            <a:spAutoFit/>
          </a:bodyPr>
          <a:lstStyle/>
          <a:p>
            <a:r>
              <a:rPr lang="en-US" dirty="0">
                <a:hlinkClick r:id="rId4"/>
              </a:rPr>
              <a:t>http://www.youtube.com/watch?v=Fnh9q_cQcUE&amp;feature=email</a:t>
            </a:r>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ctrTitle"/>
          </p:nvPr>
        </p:nvSpPr>
        <p:spPr>
          <a:xfrm>
            <a:off x="685800" y="-76200"/>
            <a:ext cx="7772400" cy="1470025"/>
          </a:xfrm>
        </p:spPr>
        <p:txBody>
          <a:bodyPr/>
          <a:lstStyle/>
          <a:p>
            <a:pPr eaLnBrk="1" hangingPunct="1"/>
            <a:r>
              <a:rPr lang="en-US" smtClean="0"/>
              <a:t>How did we do?</a:t>
            </a:r>
          </a:p>
        </p:txBody>
      </p:sp>
      <p:sp>
        <p:nvSpPr>
          <p:cNvPr id="833539" name="Rectangle 3"/>
          <p:cNvSpPr>
            <a:spLocks noGrp="1" noChangeArrowheads="1"/>
          </p:cNvSpPr>
          <p:nvPr>
            <p:ph type="subTitle" idx="1"/>
          </p:nvPr>
        </p:nvSpPr>
        <p:spPr>
          <a:xfrm>
            <a:off x="609600" y="1371600"/>
            <a:ext cx="3505200" cy="4572000"/>
          </a:xfrm>
          <a:ln w="57150">
            <a:solidFill>
              <a:schemeClr val="tx1"/>
            </a:solidFill>
          </a:ln>
        </p:spPr>
        <p:txBody>
          <a:bodyPr/>
          <a:lstStyle/>
          <a:p>
            <a:pPr eaLnBrk="1" hangingPunct="1">
              <a:defRPr/>
            </a:pPr>
            <a:endParaRPr lang="en-US" dirty="0" smtClean="0">
              <a:latin typeface="Comic Sans MS" pitchFamily="66" charset="0"/>
            </a:endParaRPr>
          </a:p>
          <a:p>
            <a:pPr eaLnBrk="1" hangingPunct="1">
              <a:defRPr/>
            </a:pPr>
            <a:endParaRPr lang="en-US" dirty="0" smtClean="0">
              <a:latin typeface="Comic Sans MS" pitchFamily="66" charset="0"/>
            </a:endParaRPr>
          </a:p>
          <a:p>
            <a:pPr eaLnBrk="1" hangingPunct="1">
              <a:defRPr/>
            </a:pPr>
            <a:endParaRPr lang="en-US" dirty="0" smtClean="0">
              <a:latin typeface="Comic Sans MS" pitchFamily="66" charset="0"/>
            </a:endParaRPr>
          </a:p>
          <a:p>
            <a:pPr eaLnBrk="1" hangingPunct="1">
              <a:defRPr/>
            </a:pPr>
            <a:endParaRPr lang="en-US" dirty="0">
              <a:latin typeface="Comic Sans MS" pitchFamily="66" charset="0"/>
            </a:endParaRPr>
          </a:p>
          <a:p>
            <a:pPr eaLnBrk="1" hangingPunct="1">
              <a:defRPr/>
            </a:pPr>
            <a:r>
              <a:rPr lang="en-US" dirty="0" smtClean="0">
                <a:solidFill>
                  <a:schemeClr val="tx1"/>
                </a:solidFill>
                <a:latin typeface="+mj-lt"/>
              </a:rPr>
              <a:t>What was helpful?</a:t>
            </a:r>
          </a:p>
          <a:p>
            <a:pPr eaLnBrk="1" hangingPunct="1">
              <a:defRPr/>
            </a:pPr>
            <a:endParaRPr lang="en-US" dirty="0">
              <a:latin typeface="Comic Sans MS" pitchFamily="66" charset="0"/>
            </a:endParaRPr>
          </a:p>
          <a:p>
            <a:pPr eaLnBrk="1" hangingPunct="1">
              <a:defRPr/>
            </a:pPr>
            <a:endParaRPr lang="en-US" dirty="0">
              <a:latin typeface="Comic Sans MS" pitchFamily="66" charset="0"/>
            </a:endParaRPr>
          </a:p>
          <a:p>
            <a:pPr eaLnBrk="1" hangingPunct="1">
              <a:defRPr/>
            </a:pPr>
            <a:endParaRPr lang="en-US" dirty="0">
              <a:latin typeface="Comic Sans MS" pitchFamily="66" charset="0"/>
            </a:endParaRPr>
          </a:p>
        </p:txBody>
      </p:sp>
      <p:sp>
        <p:nvSpPr>
          <p:cNvPr id="833540" name="Rectangle 4"/>
          <p:cNvSpPr>
            <a:spLocks noGrp="1" noChangeArrowheads="1"/>
          </p:cNvSpPr>
          <p:nvPr>
            <p:ph type="body" sz="half" idx="4294967295"/>
          </p:nvPr>
        </p:nvSpPr>
        <p:spPr>
          <a:xfrm>
            <a:off x="4876800" y="1371600"/>
            <a:ext cx="3810000" cy="4602163"/>
          </a:xfrm>
          <a:ln w="57150">
            <a:solidFill>
              <a:schemeClr val="tx1"/>
            </a:solidFill>
          </a:ln>
        </p:spPr>
        <p:txBody>
          <a:bodyPr/>
          <a:lstStyle/>
          <a:p>
            <a:pPr eaLnBrk="1" hangingPunct="1">
              <a:defRPr/>
            </a:pPr>
            <a:endParaRPr lang="en-US" dirty="0">
              <a:latin typeface="Comic Sans MS" pitchFamily="66" charset="0"/>
            </a:endParaRPr>
          </a:p>
          <a:p>
            <a:pPr eaLnBrk="1" hangingPunct="1">
              <a:buFont typeface="Arial" pitchFamily="34" charset="0"/>
              <a:buNone/>
              <a:defRPr/>
            </a:pPr>
            <a:endParaRPr lang="en-US" dirty="0" smtClean="0">
              <a:latin typeface="Comic Sans MS" pitchFamily="66" charset="0"/>
            </a:endParaRPr>
          </a:p>
          <a:p>
            <a:pPr eaLnBrk="1" hangingPunct="1">
              <a:buFont typeface="Arial" pitchFamily="34" charset="0"/>
              <a:buNone/>
              <a:defRPr/>
            </a:pPr>
            <a:endParaRPr lang="en-US" dirty="0" smtClean="0">
              <a:latin typeface="Comic Sans MS" pitchFamily="66" charset="0"/>
            </a:endParaRPr>
          </a:p>
          <a:p>
            <a:pPr algn="ctr" eaLnBrk="1" hangingPunct="1">
              <a:buFont typeface="Arial" pitchFamily="34" charset="0"/>
              <a:buNone/>
              <a:defRPr/>
            </a:pPr>
            <a:r>
              <a:rPr lang="en-US" dirty="0" smtClean="0">
                <a:latin typeface="+mj-lt"/>
              </a:rPr>
              <a:t>What else do you need to know?</a:t>
            </a:r>
            <a:endParaRPr lang="en-US" dirty="0">
              <a:latin typeface="+mj-lt"/>
            </a:endParaRPr>
          </a:p>
          <a:p>
            <a:pPr eaLnBrk="1" hangingPunct="1">
              <a:defRPr/>
            </a:pPr>
            <a:endParaRPr lang="en-US" dirty="0">
              <a:latin typeface="Comic Sans MS" pitchFamily="66" charset="0"/>
            </a:endParaRPr>
          </a:p>
          <a:p>
            <a:pPr eaLnBrk="1" hangingPunct="1">
              <a:defRPr/>
            </a:pPr>
            <a:endParaRPr lang="en-US" dirty="0">
              <a:latin typeface="Comic Sans MS" pitchFamily="66" charset="0"/>
            </a:endParaRPr>
          </a:p>
        </p:txBody>
      </p:sp>
      <p:sp>
        <p:nvSpPr>
          <p:cNvPr id="66565" name="AutoShape 5"/>
          <p:cNvSpPr>
            <a:spLocks noChangeArrowheads="1"/>
          </p:cNvSpPr>
          <p:nvPr/>
        </p:nvSpPr>
        <p:spPr bwMode="auto">
          <a:xfrm>
            <a:off x="6172200" y="1600200"/>
            <a:ext cx="1057275" cy="914400"/>
          </a:xfrm>
          <a:prstGeom prst="triangle">
            <a:avLst>
              <a:gd name="adj" fmla="val 50000"/>
            </a:avLst>
          </a:prstGeom>
          <a:solidFill>
            <a:schemeClr val="accent1"/>
          </a:solidFill>
          <a:ln w="12700" cap="sq">
            <a:solidFill>
              <a:schemeClr val="tx1"/>
            </a:solidFill>
            <a:miter lim="800000"/>
            <a:headEnd type="none" w="sm" len="sm"/>
            <a:tailEnd type="none" w="sm" len="sm"/>
          </a:ln>
        </p:spPr>
        <p:txBody>
          <a:bodyPr wrap="none" anchor="ctr"/>
          <a:lstStyle/>
          <a:p>
            <a:endParaRPr lang="en-US"/>
          </a:p>
        </p:txBody>
      </p:sp>
      <p:sp>
        <p:nvSpPr>
          <p:cNvPr id="66566" name="AutoShape 6"/>
          <p:cNvSpPr>
            <a:spLocks noChangeArrowheads="1"/>
          </p:cNvSpPr>
          <p:nvPr/>
        </p:nvSpPr>
        <p:spPr bwMode="auto">
          <a:xfrm>
            <a:off x="1905000" y="1676400"/>
            <a:ext cx="914400" cy="914400"/>
          </a:xfrm>
          <a:prstGeom prst="plus">
            <a:avLst>
              <a:gd name="adj" fmla="val 25000"/>
            </a:avLst>
          </a:prstGeom>
          <a:solidFill>
            <a:schemeClr val="accent1"/>
          </a:solidFill>
          <a:ln w="12700" cap="sq">
            <a:solidFill>
              <a:schemeClr val="tx1"/>
            </a:solidFill>
            <a:miter lim="800000"/>
            <a:headEnd type="none" w="sm" len="sm"/>
            <a:tailEnd type="none" w="sm" len="sm"/>
          </a:ln>
        </p:spPr>
        <p:txBody>
          <a:bodyPr wrap="none" anchor="ctr"/>
          <a:lstStyle/>
          <a:p>
            <a:endParaRPr lang="en-US"/>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E47A3D74-4556-46D6-890A-CB43C5D21791}" type="slidenum">
              <a:rPr lang="en-US"/>
              <a:pPr>
                <a:defRPr/>
              </a:pPr>
              <a:t>6</a:t>
            </a:fld>
            <a:endParaRPr lang="en-US"/>
          </a:p>
        </p:txBody>
      </p:sp>
      <p:sp>
        <p:nvSpPr>
          <p:cNvPr id="7" name="Rectangle 6"/>
          <p:cNvSpPr/>
          <p:nvPr/>
        </p:nvSpPr>
        <p:spPr>
          <a:xfrm>
            <a:off x="533400" y="3124200"/>
            <a:ext cx="22098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Rectangle 8"/>
          <p:cNvSpPr/>
          <p:nvPr/>
        </p:nvSpPr>
        <p:spPr>
          <a:xfrm>
            <a:off x="3429000" y="3124200"/>
            <a:ext cx="22098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ectangle 9"/>
          <p:cNvSpPr/>
          <p:nvPr/>
        </p:nvSpPr>
        <p:spPr>
          <a:xfrm>
            <a:off x="6096000" y="3124200"/>
            <a:ext cx="22098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390" name="TextBox 10"/>
          <p:cNvSpPr txBox="1">
            <a:spLocks noChangeArrowheads="1"/>
          </p:cNvSpPr>
          <p:nvPr/>
        </p:nvSpPr>
        <p:spPr bwMode="auto">
          <a:xfrm>
            <a:off x="1143000" y="4037013"/>
            <a:ext cx="922338" cy="830262"/>
          </a:xfrm>
          <a:prstGeom prst="rect">
            <a:avLst/>
          </a:prstGeom>
          <a:noFill/>
          <a:ln w="9525">
            <a:noFill/>
            <a:miter lim="800000"/>
            <a:headEnd/>
            <a:tailEnd/>
          </a:ln>
        </p:spPr>
        <p:txBody>
          <a:bodyPr wrap="none">
            <a:spAutoFit/>
          </a:bodyPr>
          <a:lstStyle/>
          <a:p>
            <a:r>
              <a:rPr lang="en-US"/>
              <a:t>State</a:t>
            </a:r>
          </a:p>
          <a:p>
            <a:r>
              <a:rPr lang="en-US"/>
              <a:t>Level</a:t>
            </a:r>
          </a:p>
        </p:txBody>
      </p:sp>
      <p:sp>
        <p:nvSpPr>
          <p:cNvPr id="16391" name="TextBox 11"/>
          <p:cNvSpPr txBox="1">
            <a:spLocks noChangeArrowheads="1"/>
          </p:cNvSpPr>
          <p:nvPr/>
        </p:nvSpPr>
        <p:spPr bwMode="auto">
          <a:xfrm>
            <a:off x="4114800" y="3962400"/>
            <a:ext cx="1125538" cy="830263"/>
          </a:xfrm>
          <a:prstGeom prst="rect">
            <a:avLst/>
          </a:prstGeom>
          <a:noFill/>
          <a:ln w="9525">
            <a:noFill/>
            <a:miter lim="800000"/>
            <a:headEnd/>
            <a:tailEnd/>
          </a:ln>
        </p:spPr>
        <p:txBody>
          <a:bodyPr wrap="none">
            <a:spAutoFit/>
          </a:bodyPr>
          <a:lstStyle/>
          <a:p>
            <a:pPr algn="ctr"/>
            <a:r>
              <a:rPr lang="en-US"/>
              <a:t>District</a:t>
            </a:r>
          </a:p>
          <a:p>
            <a:pPr algn="ctr"/>
            <a:r>
              <a:rPr lang="en-US"/>
              <a:t>Level</a:t>
            </a:r>
          </a:p>
        </p:txBody>
      </p:sp>
      <p:sp>
        <p:nvSpPr>
          <p:cNvPr id="16392" name="TextBox 12"/>
          <p:cNvSpPr txBox="1">
            <a:spLocks noChangeArrowheads="1"/>
          </p:cNvSpPr>
          <p:nvPr/>
        </p:nvSpPr>
        <p:spPr bwMode="auto">
          <a:xfrm>
            <a:off x="6705600" y="3962400"/>
            <a:ext cx="1127125" cy="830263"/>
          </a:xfrm>
          <a:prstGeom prst="rect">
            <a:avLst/>
          </a:prstGeom>
          <a:noFill/>
          <a:ln w="9525">
            <a:noFill/>
            <a:miter lim="800000"/>
            <a:headEnd/>
            <a:tailEnd/>
          </a:ln>
        </p:spPr>
        <p:txBody>
          <a:bodyPr wrap="none">
            <a:spAutoFit/>
          </a:bodyPr>
          <a:lstStyle/>
          <a:p>
            <a:pPr algn="ctr"/>
            <a:r>
              <a:rPr lang="en-US"/>
              <a:t>School</a:t>
            </a:r>
          </a:p>
          <a:p>
            <a:pPr algn="ctr"/>
            <a:r>
              <a:rPr lang="en-US"/>
              <a:t>Level</a:t>
            </a:r>
          </a:p>
        </p:txBody>
      </p:sp>
      <p:grpSp>
        <p:nvGrpSpPr>
          <p:cNvPr id="16393" name="Group 16"/>
          <p:cNvGrpSpPr>
            <a:grpSpLocks/>
          </p:cNvGrpSpPr>
          <p:nvPr/>
        </p:nvGrpSpPr>
        <p:grpSpPr bwMode="auto">
          <a:xfrm>
            <a:off x="1981200" y="4646613"/>
            <a:ext cx="2286000" cy="609600"/>
            <a:chOff x="2057400" y="4343400"/>
            <a:chExt cx="2286000" cy="609600"/>
          </a:xfrm>
        </p:grpSpPr>
        <p:sp>
          <p:nvSpPr>
            <p:cNvPr id="14" name="Rectangle 13"/>
            <p:cNvSpPr/>
            <p:nvPr/>
          </p:nvSpPr>
          <p:spPr>
            <a:xfrm rot="20682079">
              <a:off x="2057400" y="4343400"/>
              <a:ext cx="2209800" cy="609600"/>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401" name="TextBox 15"/>
            <p:cNvSpPr txBox="1">
              <a:spLocks noChangeArrowheads="1"/>
            </p:cNvSpPr>
            <p:nvPr/>
          </p:nvSpPr>
          <p:spPr bwMode="auto">
            <a:xfrm rot="-861806">
              <a:off x="2133600" y="4421607"/>
              <a:ext cx="2209800" cy="461665"/>
            </a:xfrm>
            <a:prstGeom prst="rect">
              <a:avLst/>
            </a:prstGeom>
            <a:noFill/>
            <a:ln w="9525">
              <a:noFill/>
              <a:miter lim="800000"/>
              <a:headEnd/>
              <a:tailEnd/>
            </a:ln>
          </p:spPr>
          <p:txBody>
            <a:bodyPr>
              <a:spAutoFit/>
            </a:bodyPr>
            <a:lstStyle/>
            <a:p>
              <a:r>
                <a:rPr lang="en-US"/>
                <a:t>Institute Work</a:t>
              </a:r>
            </a:p>
          </p:txBody>
        </p:sp>
      </p:grpSp>
      <p:pic>
        <p:nvPicPr>
          <p:cNvPr id="16394" name="Picture 2" descr="http://t2.gstatic.com/images?q=tbn:ANd9GcT1yAOKyvne457whsG-9z4HnGZMjsPdA5tXSeQY-gmqR7Yf1yciaA"/>
          <p:cNvPicPr>
            <a:picLocks noChangeAspect="1" noChangeArrowheads="1"/>
          </p:cNvPicPr>
          <p:nvPr/>
        </p:nvPicPr>
        <p:blipFill>
          <a:blip r:embed="rId3" cstate="print"/>
          <a:srcRect/>
          <a:stretch>
            <a:fillRect/>
          </a:stretch>
        </p:blipFill>
        <p:spPr bwMode="auto">
          <a:xfrm>
            <a:off x="1981200" y="1449388"/>
            <a:ext cx="1285875" cy="1298575"/>
          </a:xfrm>
          <a:prstGeom prst="rect">
            <a:avLst/>
          </a:prstGeom>
          <a:noFill/>
          <a:ln w="9525">
            <a:noFill/>
            <a:miter lim="800000"/>
            <a:headEnd/>
            <a:tailEnd/>
          </a:ln>
        </p:spPr>
      </p:pic>
      <p:sp>
        <p:nvSpPr>
          <p:cNvPr id="20" name="Right Arrow 19"/>
          <p:cNvSpPr/>
          <p:nvPr/>
        </p:nvSpPr>
        <p:spPr>
          <a:xfrm>
            <a:off x="533400" y="2135188"/>
            <a:ext cx="8153400" cy="836612"/>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396" name="Title 1"/>
          <p:cNvSpPr>
            <a:spLocks noGrp="1"/>
          </p:cNvSpPr>
          <p:nvPr>
            <p:ph type="ctrTitle"/>
          </p:nvPr>
        </p:nvSpPr>
        <p:spPr>
          <a:xfrm>
            <a:off x="609600" y="-20638"/>
            <a:ext cx="7772400" cy="1470026"/>
          </a:xfrm>
        </p:spPr>
        <p:txBody>
          <a:bodyPr/>
          <a:lstStyle/>
          <a:p>
            <a:pPr eaLnBrk="1" hangingPunct="1"/>
            <a:r>
              <a:rPr lang="en-US" sz="8000" b="1" smtClean="0"/>
              <a:t>Curriculum</a:t>
            </a:r>
          </a:p>
        </p:txBody>
      </p:sp>
      <p:sp>
        <p:nvSpPr>
          <p:cNvPr id="16397" name="TextBox 21"/>
          <p:cNvSpPr txBox="1">
            <a:spLocks noChangeArrowheads="1"/>
          </p:cNvSpPr>
          <p:nvPr/>
        </p:nvSpPr>
        <p:spPr bwMode="auto">
          <a:xfrm>
            <a:off x="609600" y="2357438"/>
            <a:ext cx="7620000" cy="400050"/>
          </a:xfrm>
          <a:prstGeom prst="rect">
            <a:avLst/>
          </a:prstGeom>
          <a:noFill/>
          <a:ln w="9525">
            <a:noFill/>
            <a:miter lim="800000"/>
            <a:headEnd/>
            <a:tailEnd/>
          </a:ln>
        </p:spPr>
        <p:txBody>
          <a:bodyPr>
            <a:spAutoFit/>
          </a:bodyPr>
          <a:lstStyle/>
          <a:p>
            <a:pPr algn="ctr"/>
            <a:r>
              <a:rPr lang="en-US" sz="2000" b="1">
                <a:solidFill>
                  <a:schemeClr val="bg1"/>
                </a:solidFill>
              </a:rPr>
              <a:t>Standards                                                   Student Achievement</a:t>
            </a:r>
          </a:p>
        </p:txBody>
      </p:sp>
      <p:sp>
        <p:nvSpPr>
          <p:cNvPr id="23" name="Bent-Up Arrow 22"/>
          <p:cNvSpPr/>
          <p:nvPr/>
        </p:nvSpPr>
        <p:spPr>
          <a:xfrm rot="10800000">
            <a:off x="609600" y="717550"/>
            <a:ext cx="1155700" cy="1112838"/>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Bent-Up Arrow 23"/>
          <p:cNvSpPr/>
          <p:nvPr/>
        </p:nvSpPr>
        <p:spPr>
          <a:xfrm rot="10800000" flipH="1">
            <a:off x="7099300" y="687388"/>
            <a:ext cx="1054100" cy="1112837"/>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371600" y="76200"/>
            <a:ext cx="6096000" cy="5972175"/>
          </a:xfrm>
          <a:prstGeom prst="ellipse">
            <a:avLst/>
          </a:prstGeom>
          <a:solidFill>
            <a:schemeClr val="tx2">
              <a:lumMod val="40000"/>
              <a:lumOff val="60000"/>
            </a:schemeClr>
          </a:solid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Oval 4"/>
          <p:cNvSpPr/>
          <p:nvPr/>
        </p:nvSpPr>
        <p:spPr>
          <a:xfrm>
            <a:off x="2286000" y="838200"/>
            <a:ext cx="4343400" cy="4419600"/>
          </a:xfrm>
          <a:prstGeom prst="ellipse">
            <a:avLst/>
          </a:prstGeom>
          <a:solidFill>
            <a:schemeClr val="bg1"/>
          </a:solid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7" name="Straight Connector 6"/>
          <p:cNvCxnSpPr>
            <a:stCxn id="4" idx="1"/>
            <a:endCxn id="5" idx="1"/>
          </p:cNvCxnSpPr>
          <p:nvPr/>
        </p:nvCxnSpPr>
        <p:spPr>
          <a:xfrm rot="16200000" flipH="1">
            <a:off x="2325688" y="889000"/>
            <a:ext cx="534987" cy="658813"/>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4" idx="1"/>
            <a:endCxn id="5" idx="1"/>
          </p:cNvCxnSpPr>
          <p:nvPr/>
        </p:nvCxnSpPr>
        <p:spPr>
          <a:xfrm rot="16200000" flipH="1">
            <a:off x="2325688" y="889000"/>
            <a:ext cx="534987" cy="658813"/>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6096000" y="1066800"/>
            <a:ext cx="609600" cy="53340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4" idx="3"/>
            <a:endCxn id="5" idx="3"/>
          </p:cNvCxnSpPr>
          <p:nvPr/>
        </p:nvCxnSpPr>
        <p:spPr>
          <a:xfrm rot="5400000" flipH="1" flipV="1">
            <a:off x="2311400" y="4562475"/>
            <a:ext cx="563563" cy="658813"/>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5" idx="5"/>
            <a:endCxn id="4" idx="5"/>
          </p:cNvCxnSpPr>
          <p:nvPr/>
        </p:nvCxnSpPr>
        <p:spPr>
          <a:xfrm rot="16200000" flipH="1">
            <a:off x="6002337" y="4600576"/>
            <a:ext cx="563563" cy="582612"/>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3390900" y="419100"/>
            <a:ext cx="762000" cy="22860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4648200" y="5410200"/>
            <a:ext cx="762000" cy="30480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4762500" y="419100"/>
            <a:ext cx="762000" cy="22860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3390900" y="5448300"/>
            <a:ext cx="762000" cy="22860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447800" y="2543175"/>
            <a:ext cx="838200" cy="30480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491288" y="3886200"/>
            <a:ext cx="747712" cy="22860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1600200" y="3914775"/>
            <a:ext cx="838200" cy="22860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6629400" y="2590800"/>
            <a:ext cx="838200" cy="123825"/>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425" name="TextBox 36"/>
          <p:cNvSpPr txBox="1">
            <a:spLocks noChangeArrowheads="1"/>
          </p:cNvSpPr>
          <p:nvPr/>
        </p:nvSpPr>
        <p:spPr bwMode="auto">
          <a:xfrm>
            <a:off x="4191000" y="838200"/>
            <a:ext cx="609600" cy="369888"/>
          </a:xfrm>
          <a:prstGeom prst="rect">
            <a:avLst/>
          </a:prstGeom>
          <a:noFill/>
          <a:ln w="9525">
            <a:noFill/>
            <a:miter lim="800000"/>
            <a:headEnd/>
            <a:tailEnd/>
          </a:ln>
        </p:spPr>
        <p:txBody>
          <a:bodyPr>
            <a:spAutoFit/>
          </a:bodyPr>
          <a:lstStyle/>
          <a:p>
            <a:r>
              <a:rPr lang="en-US" sz="1800"/>
              <a:t>July</a:t>
            </a:r>
          </a:p>
        </p:txBody>
      </p:sp>
      <p:sp>
        <p:nvSpPr>
          <p:cNvPr id="17426" name="TextBox 37"/>
          <p:cNvSpPr txBox="1">
            <a:spLocks noChangeArrowheads="1"/>
          </p:cNvSpPr>
          <p:nvPr/>
        </p:nvSpPr>
        <p:spPr bwMode="auto">
          <a:xfrm rot="1700915">
            <a:off x="5195888" y="1181100"/>
            <a:ext cx="620712" cy="369888"/>
          </a:xfrm>
          <a:prstGeom prst="rect">
            <a:avLst/>
          </a:prstGeom>
          <a:noFill/>
          <a:ln w="9525">
            <a:noFill/>
            <a:miter lim="800000"/>
            <a:headEnd/>
            <a:tailEnd/>
          </a:ln>
        </p:spPr>
        <p:txBody>
          <a:bodyPr>
            <a:spAutoFit/>
          </a:bodyPr>
          <a:lstStyle/>
          <a:p>
            <a:r>
              <a:rPr lang="en-US" sz="1800"/>
              <a:t>Aug</a:t>
            </a:r>
          </a:p>
        </p:txBody>
      </p:sp>
      <p:sp>
        <p:nvSpPr>
          <p:cNvPr id="17427" name="TextBox 38"/>
          <p:cNvSpPr txBox="1">
            <a:spLocks noChangeArrowheads="1"/>
          </p:cNvSpPr>
          <p:nvPr/>
        </p:nvSpPr>
        <p:spPr bwMode="auto">
          <a:xfrm rot="3785691">
            <a:off x="5884069" y="2018507"/>
            <a:ext cx="820737" cy="368300"/>
          </a:xfrm>
          <a:prstGeom prst="rect">
            <a:avLst/>
          </a:prstGeom>
          <a:noFill/>
          <a:ln w="9525">
            <a:noFill/>
            <a:miter lim="800000"/>
            <a:headEnd/>
            <a:tailEnd/>
          </a:ln>
        </p:spPr>
        <p:txBody>
          <a:bodyPr>
            <a:spAutoFit/>
          </a:bodyPr>
          <a:lstStyle/>
          <a:p>
            <a:r>
              <a:rPr lang="en-US" sz="1800"/>
              <a:t>Sept</a:t>
            </a:r>
          </a:p>
        </p:txBody>
      </p:sp>
      <p:sp>
        <p:nvSpPr>
          <p:cNvPr id="17428" name="TextBox 39"/>
          <p:cNvSpPr txBox="1">
            <a:spLocks noChangeArrowheads="1"/>
          </p:cNvSpPr>
          <p:nvPr/>
        </p:nvSpPr>
        <p:spPr bwMode="auto">
          <a:xfrm rot="5672070">
            <a:off x="6045994" y="3061494"/>
            <a:ext cx="673100" cy="369888"/>
          </a:xfrm>
          <a:prstGeom prst="rect">
            <a:avLst/>
          </a:prstGeom>
          <a:noFill/>
          <a:ln w="9525">
            <a:noFill/>
            <a:miter lim="800000"/>
            <a:headEnd/>
            <a:tailEnd/>
          </a:ln>
        </p:spPr>
        <p:txBody>
          <a:bodyPr>
            <a:spAutoFit/>
          </a:bodyPr>
          <a:lstStyle/>
          <a:p>
            <a:r>
              <a:rPr lang="en-US" sz="1800"/>
              <a:t>Oct</a:t>
            </a:r>
          </a:p>
        </p:txBody>
      </p:sp>
      <p:sp>
        <p:nvSpPr>
          <p:cNvPr id="17429" name="TextBox 40"/>
          <p:cNvSpPr txBox="1">
            <a:spLocks noChangeArrowheads="1"/>
          </p:cNvSpPr>
          <p:nvPr/>
        </p:nvSpPr>
        <p:spPr bwMode="auto">
          <a:xfrm rot="-1993596">
            <a:off x="5043488" y="4635500"/>
            <a:ext cx="620712" cy="369888"/>
          </a:xfrm>
          <a:prstGeom prst="rect">
            <a:avLst/>
          </a:prstGeom>
          <a:noFill/>
          <a:ln w="9525">
            <a:noFill/>
            <a:miter lim="800000"/>
            <a:headEnd/>
            <a:tailEnd/>
          </a:ln>
        </p:spPr>
        <p:txBody>
          <a:bodyPr>
            <a:spAutoFit/>
          </a:bodyPr>
          <a:lstStyle/>
          <a:p>
            <a:r>
              <a:rPr lang="en-US" sz="1800"/>
              <a:t>Dec</a:t>
            </a:r>
          </a:p>
        </p:txBody>
      </p:sp>
      <p:sp>
        <p:nvSpPr>
          <p:cNvPr id="17430" name="TextBox 41"/>
          <p:cNvSpPr txBox="1">
            <a:spLocks noChangeArrowheads="1"/>
          </p:cNvSpPr>
          <p:nvPr/>
        </p:nvSpPr>
        <p:spPr bwMode="auto">
          <a:xfrm rot="-3532488">
            <a:off x="5772150" y="3910013"/>
            <a:ext cx="620713" cy="369887"/>
          </a:xfrm>
          <a:prstGeom prst="rect">
            <a:avLst/>
          </a:prstGeom>
          <a:noFill/>
          <a:ln w="9525">
            <a:noFill/>
            <a:miter lim="800000"/>
            <a:headEnd/>
            <a:tailEnd/>
          </a:ln>
        </p:spPr>
        <p:txBody>
          <a:bodyPr>
            <a:spAutoFit/>
          </a:bodyPr>
          <a:lstStyle/>
          <a:p>
            <a:r>
              <a:rPr lang="en-US" sz="1800"/>
              <a:t>Nov</a:t>
            </a:r>
          </a:p>
        </p:txBody>
      </p:sp>
      <p:sp>
        <p:nvSpPr>
          <p:cNvPr id="17431" name="TextBox 42"/>
          <p:cNvSpPr txBox="1">
            <a:spLocks noChangeArrowheads="1"/>
          </p:cNvSpPr>
          <p:nvPr/>
        </p:nvSpPr>
        <p:spPr bwMode="auto">
          <a:xfrm>
            <a:off x="4114800" y="4800600"/>
            <a:ext cx="620713" cy="369888"/>
          </a:xfrm>
          <a:prstGeom prst="rect">
            <a:avLst/>
          </a:prstGeom>
          <a:noFill/>
          <a:ln w="9525">
            <a:noFill/>
            <a:miter lim="800000"/>
            <a:headEnd/>
            <a:tailEnd/>
          </a:ln>
        </p:spPr>
        <p:txBody>
          <a:bodyPr>
            <a:spAutoFit/>
          </a:bodyPr>
          <a:lstStyle/>
          <a:p>
            <a:r>
              <a:rPr lang="en-US" sz="1800"/>
              <a:t>Jan</a:t>
            </a:r>
          </a:p>
        </p:txBody>
      </p:sp>
      <p:sp>
        <p:nvSpPr>
          <p:cNvPr id="17432" name="TextBox 43"/>
          <p:cNvSpPr txBox="1">
            <a:spLocks noChangeArrowheads="1"/>
          </p:cNvSpPr>
          <p:nvPr/>
        </p:nvSpPr>
        <p:spPr bwMode="auto">
          <a:xfrm rot="1709448">
            <a:off x="3214688" y="4545013"/>
            <a:ext cx="620712" cy="369887"/>
          </a:xfrm>
          <a:prstGeom prst="rect">
            <a:avLst/>
          </a:prstGeom>
          <a:noFill/>
          <a:ln w="9525">
            <a:noFill/>
            <a:miter lim="800000"/>
            <a:headEnd/>
            <a:tailEnd/>
          </a:ln>
        </p:spPr>
        <p:txBody>
          <a:bodyPr>
            <a:spAutoFit/>
          </a:bodyPr>
          <a:lstStyle/>
          <a:p>
            <a:r>
              <a:rPr lang="en-US" sz="1800"/>
              <a:t>Feb</a:t>
            </a:r>
          </a:p>
        </p:txBody>
      </p:sp>
      <p:sp>
        <p:nvSpPr>
          <p:cNvPr id="17433" name="TextBox 54"/>
          <p:cNvSpPr txBox="1">
            <a:spLocks noChangeArrowheads="1"/>
          </p:cNvSpPr>
          <p:nvPr/>
        </p:nvSpPr>
        <p:spPr bwMode="auto">
          <a:xfrm rot="3584204">
            <a:off x="2574131" y="3987007"/>
            <a:ext cx="620713" cy="368300"/>
          </a:xfrm>
          <a:prstGeom prst="rect">
            <a:avLst/>
          </a:prstGeom>
          <a:noFill/>
          <a:ln w="9525">
            <a:noFill/>
            <a:miter lim="800000"/>
            <a:headEnd/>
            <a:tailEnd/>
          </a:ln>
        </p:spPr>
        <p:txBody>
          <a:bodyPr>
            <a:spAutoFit/>
          </a:bodyPr>
          <a:lstStyle/>
          <a:p>
            <a:r>
              <a:rPr lang="en-US" sz="1800"/>
              <a:t>Mar</a:t>
            </a:r>
            <a:endParaRPr lang="en-US"/>
          </a:p>
        </p:txBody>
      </p:sp>
      <p:sp>
        <p:nvSpPr>
          <p:cNvPr id="17434" name="TextBox 55"/>
          <p:cNvSpPr txBox="1">
            <a:spLocks noChangeArrowheads="1"/>
          </p:cNvSpPr>
          <p:nvPr/>
        </p:nvSpPr>
        <p:spPr bwMode="auto">
          <a:xfrm rot="-5400000">
            <a:off x="2158206" y="3023394"/>
            <a:ext cx="777875" cy="369888"/>
          </a:xfrm>
          <a:prstGeom prst="rect">
            <a:avLst/>
          </a:prstGeom>
          <a:noFill/>
          <a:ln w="9525">
            <a:noFill/>
            <a:miter lim="800000"/>
            <a:headEnd/>
            <a:tailEnd/>
          </a:ln>
        </p:spPr>
        <p:txBody>
          <a:bodyPr>
            <a:spAutoFit/>
          </a:bodyPr>
          <a:lstStyle/>
          <a:p>
            <a:r>
              <a:rPr lang="en-US" sz="1800"/>
              <a:t>April</a:t>
            </a:r>
          </a:p>
        </p:txBody>
      </p:sp>
      <p:sp>
        <p:nvSpPr>
          <p:cNvPr id="17435" name="TextBox 56"/>
          <p:cNvSpPr txBox="1">
            <a:spLocks noChangeArrowheads="1"/>
          </p:cNvSpPr>
          <p:nvPr/>
        </p:nvSpPr>
        <p:spPr bwMode="auto">
          <a:xfrm rot="-3362815">
            <a:off x="2432050" y="1895475"/>
            <a:ext cx="723900" cy="368300"/>
          </a:xfrm>
          <a:prstGeom prst="rect">
            <a:avLst/>
          </a:prstGeom>
          <a:noFill/>
          <a:ln w="9525">
            <a:noFill/>
            <a:miter lim="800000"/>
            <a:headEnd/>
            <a:tailEnd/>
          </a:ln>
        </p:spPr>
        <p:txBody>
          <a:bodyPr>
            <a:spAutoFit/>
          </a:bodyPr>
          <a:lstStyle/>
          <a:p>
            <a:r>
              <a:rPr lang="en-US" sz="1800"/>
              <a:t>May</a:t>
            </a:r>
          </a:p>
        </p:txBody>
      </p:sp>
      <p:sp>
        <p:nvSpPr>
          <p:cNvPr id="17436" name="TextBox 57"/>
          <p:cNvSpPr txBox="1">
            <a:spLocks noChangeArrowheads="1"/>
          </p:cNvSpPr>
          <p:nvPr/>
        </p:nvSpPr>
        <p:spPr bwMode="auto">
          <a:xfrm rot="-1701726">
            <a:off x="3167063" y="1068388"/>
            <a:ext cx="744537" cy="369887"/>
          </a:xfrm>
          <a:prstGeom prst="rect">
            <a:avLst/>
          </a:prstGeom>
          <a:noFill/>
          <a:ln w="9525">
            <a:noFill/>
            <a:miter lim="800000"/>
            <a:headEnd/>
            <a:tailEnd/>
          </a:ln>
        </p:spPr>
        <p:txBody>
          <a:bodyPr>
            <a:spAutoFit/>
          </a:bodyPr>
          <a:lstStyle/>
          <a:p>
            <a:r>
              <a:rPr lang="en-US" sz="1800"/>
              <a:t>June</a:t>
            </a:r>
          </a:p>
        </p:txBody>
      </p:sp>
      <p:sp>
        <p:nvSpPr>
          <p:cNvPr id="63" name="Oval 62"/>
          <p:cNvSpPr/>
          <p:nvPr/>
        </p:nvSpPr>
        <p:spPr>
          <a:xfrm>
            <a:off x="6553200" y="17526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2" name="TextBox 61"/>
          <p:cNvSpPr txBox="1">
            <a:spLocks noChangeArrowheads="1"/>
          </p:cNvSpPr>
          <p:nvPr/>
        </p:nvSpPr>
        <p:spPr bwMode="auto">
          <a:xfrm rot="3756126">
            <a:off x="6207125" y="1712913"/>
            <a:ext cx="1333500" cy="647700"/>
          </a:xfrm>
          <a:prstGeom prst="rect">
            <a:avLst/>
          </a:prstGeom>
          <a:noFill/>
          <a:ln w="9525">
            <a:noFill/>
            <a:miter lim="800000"/>
            <a:headEnd/>
            <a:tailEnd/>
          </a:ln>
        </p:spPr>
        <p:txBody>
          <a:bodyPr>
            <a:spAutoFit/>
          </a:bodyPr>
          <a:lstStyle/>
          <a:p>
            <a:pPr algn="ctr"/>
            <a:r>
              <a:rPr lang="en-US" sz="1800" b="1">
                <a:solidFill>
                  <a:schemeClr val="bg1"/>
                </a:solidFill>
              </a:rPr>
              <a:t>RESA</a:t>
            </a:r>
          </a:p>
          <a:p>
            <a:pPr algn="ctr"/>
            <a:r>
              <a:rPr lang="en-US" sz="1800" b="1">
                <a:solidFill>
                  <a:schemeClr val="bg1"/>
                </a:solidFill>
              </a:rPr>
              <a:t>Session</a:t>
            </a:r>
          </a:p>
        </p:txBody>
      </p:sp>
      <p:sp>
        <p:nvSpPr>
          <p:cNvPr id="64" name="Oval 63"/>
          <p:cNvSpPr/>
          <p:nvPr/>
        </p:nvSpPr>
        <p:spPr>
          <a:xfrm>
            <a:off x="6324600" y="41910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5" name="Oval 64"/>
          <p:cNvSpPr/>
          <p:nvPr/>
        </p:nvSpPr>
        <p:spPr>
          <a:xfrm>
            <a:off x="4038600" y="53340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8" name="Oval 67"/>
          <p:cNvSpPr/>
          <p:nvPr/>
        </p:nvSpPr>
        <p:spPr>
          <a:xfrm>
            <a:off x="4191000" y="152400"/>
            <a:ext cx="609600" cy="609600"/>
          </a:xfrm>
          <a:prstGeom prst="ellipse">
            <a:avLst/>
          </a:prstGeom>
          <a:solidFill>
            <a:srgbClr val="0099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6" name="Oval 65"/>
          <p:cNvSpPr/>
          <p:nvPr/>
        </p:nvSpPr>
        <p:spPr>
          <a:xfrm>
            <a:off x="1981200" y="41910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7" name="Oval 66"/>
          <p:cNvSpPr/>
          <p:nvPr/>
        </p:nvSpPr>
        <p:spPr>
          <a:xfrm>
            <a:off x="1828800" y="15240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444" name="TextBox 59"/>
          <p:cNvSpPr txBox="1">
            <a:spLocks noChangeArrowheads="1"/>
          </p:cNvSpPr>
          <p:nvPr/>
        </p:nvSpPr>
        <p:spPr bwMode="auto">
          <a:xfrm>
            <a:off x="3962400" y="152400"/>
            <a:ext cx="1171575" cy="646113"/>
          </a:xfrm>
          <a:prstGeom prst="rect">
            <a:avLst/>
          </a:prstGeom>
          <a:noFill/>
          <a:ln w="9525">
            <a:noFill/>
            <a:miter lim="800000"/>
            <a:headEnd/>
            <a:tailEnd/>
          </a:ln>
        </p:spPr>
        <p:txBody>
          <a:bodyPr wrap="none">
            <a:spAutoFit/>
          </a:bodyPr>
          <a:lstStyle/>
          <a:p>
            <a:r>
              <a:rPr lang="en-US" sz="1800" b="1"/>
              <a:t>Summer </a:t>
            </a:r>
          </a:p>
          <a:p>
            <a:r>
              <a:rPr lang="en-US" sz="1800" b="1"/>
              <a:t>Institute</a:t>
            </a:r>
          </a:p>
        </p:txBody>
      </p:sp>
      <p:sp>
        <p:nvSpPr>
          <p:cNvPr id="70" name="TextBox 69"/>
          <p:cNvSpPr txBox="1">
            <a:spLocks noChangeArrowheads="1"/>
          </p:cNvSpPr>
          <p:nvPr/>
        </p:nvSpPr>
        <p:spPr bwMode="auto">
          <a:xfrm rot="7319672" flipV="1">
            <a:off x="5980907" y="4198143"/>
            <a:ext cx="1333500" cy="646113"/>
          </a:xfrm>
          <a:prstGeom prst="rect">
            <a:avLst/>
          </a:prstGeom>
          <a:noFill/>
          <a:ln w="9525">
            <a:noFill/>
            <a:miter lim="800000"/>
            <a:headEnd/>
            <a:tailEnd/>
          </a:ln>
        </p:spPr>
        <p:txBody>
          <a:bodyPr>
            <a:spAutoFit/>
          </a:bodyPr>
          <a:lstStyle/>
          <a:p>
            <a:pPr algn="ctr"/>
            <a:r>
              <a:rPr lang="en-US" sz="1800" b="1">
                <a:solidFill>
                  <a:schemeClr val="bg1"/>
                </a:solidFill>
              </a:rPr>
              <a:t>RESA</a:t>
            </a:r>
          </a:p>
          <a:p>
            <a:pPr algn="ctr"/>
            <a:r>
              <a:rPr lang="en-US" sz="1800" b="1">
                <a:solidFill>
                  <a:schemeClr val="bg1"/>
                </a:solidFill>
              </a:rPr>
              <a:t>Session</a:t>
            </a:r>
          </a:p>
        </p:txBody>
      </p:sp>
      <p:sp>
        <p:nvSpPr>
          <p:cNvPr id="71" name="TextBox 70"/>
          <p:cNvSpPr txBox="1">
            <a:spLocks noChangeArrowheads="1"/>
          </p:cNvSpPr>
          <p:nvPr/>
        </p:nvSpPr>
        <p:spPr bwMode="auto">
          <a:xfrm rot="10800000" flipV="1">
            <a:off x="3654425" y="5334000"/>
            <a:ext cx="1450975" cy="646113"/>
          </a:xfrm>
          <a:prstGeom prst="rect">
            <a:avLst/>
          </a:prstGeom>
          <a:noFill/>
          <a:ln w="9525">
            <a:noFill/>
            <a:miter lim="800000"/>
            <a:headEnd/>
            <a:tailEnd/>
          </a:ln>
        </p:spPr>
        <p:txBody>
          <a:bodyPr>
            <a:spAutoFit/>
          </a:bodyPr>
          <a:lstStyle/>
          <a:p>
            <a:pPr algn="ctr"/>
            <a:r>
              <a:rPr lang="en-US" sz="1800" b="1">
                <a:solidFill>
                  <a:schemeClr val="bg1"/>
                </a:solidFill>
              </a:rPr>
              <a:t>RESA</a:t>
            </a:r>
          </a:p>
          <a:p>
            <a:pPr algn="ctr"/>
            <a:r>
              <a:rPr lang="en-US" sz="1800" b="1">
                <a:solidFill>
                  <a:schemeClr val="bg1"/>
                </a:solidFill>
              </a:rPr>
              <a:t>Session</a:t>
            </a:r>
          </a:p>
        </p:txBody>
      </p:sp>
      <p:sp>
        <p:nvSpPr>
          <p:cNvPr id="72" name="TextBox 71"/>
          <p:cNvSpPr txBox="1">
            <a:spLocks noChangeArrowheads="1"/>
          </p:cNvSpPr>
          <p:nvPr/>
        </p:nvSpPr>
        <p:spPr bwMode="auto">
          <a:xfrm rot="3385720">
            <a:off x="1590675" y="4200526"/>
            <a:ext cx="1335087" cy="646112"/>
          </a:xfrm>
          <a:prstGeom prst="rect">
            <a:avLst/>
          </a:prstGeom>
          <a:noFill/>
          <a:ln w="9525">
            <a:noFill/>
            <a:miter lim="800000"/>
            <a:headEnd/>
            <a:tailEnd/>
          </a:ln>
        </p:spPr>
        <p:txBody>
          <a:bodyPr>
            <a:spAutoFit/>
          </a:bodyPr>
          <a:lstStyle/>
          <a:p>
            <a:pPr algn="ctr"/>
            <a:r>
              <a:rPr lang="en-US" sz="1800" b="1">
                <a:solidFill>
                  <a:schemeClr val="bg1"/>
                </a:solidFill>
              </a:rPr>
              <a:t>RESA</a:t>
            </a:r>
          </a:p>
          <a:p>
            <a:pPr algn="ctr"/>
            <a:r>
              <a:rPr lang="en-US" sz="1800" b="1">
                <a:solidFill>
                  <a:schemeClr val="bg1"/>
                </a:solidFill>
              </a:rPr>
              <a:t>Session</a:t>
            </a:r>
          </a:p>
        </p:txBody>
      </p:sp>
      <p:sp>
        <p:nvSpPr>
          <p:cNvPr id="73" name="TextBox 72"/>
          <p:cNvSpPr txBox="1">
            <a:spLocks noChangeArrowheads="1"/>
          </p:cNvSpPr>
          <p:nvPr/>
        </p:nvSpPr>
        <p:spPr bwMode="auto">
          <a:xfrm rot="-3470865">
            <a:off x="1520032" y="1480343"/>
            <a:ext cx="1333500" cy="646113"/>
          </a:xfrm>
          <a:prstGeom prst="rect">
            <a:avLst/>
          </a:prstGeom>
          <a:noFill/>
          <a:ln w="9525">
            <a:noFill/>
            <a:miter lim="800000"/>
            <a:headEnd/>
            <a:tailEnd/>
          </a:ln>
        </p:spPr>
        <p:txBody>
          <a:bodyPr>
            <a:spAutoFit/>
          </a:bodyPr>
          <a:lstStyle/>
          <a:p>
            <a:pPr algn="ctr"/>
            <a:r>
              <a:rPr lang="en-US" sz="1800" b="1">
                <a:solidFill>
                  <a:schemeClr val="bg1"/>
                </a:solidFill>
              </a:rPr>
              <a:t>RESA</a:t>
            </a:r>
          </a:p>
          <a:p>
            <a:pPr algn="ctr"/>
            <a:r>
              <a:rPr lang="en-US" sz="1800" b="1">
                <a:solidFill>
                  <a:schemeClr val="bg1"/>
                </a:solidFill>
              </a:rPr>
              <a:t>Session</a:t>
            </a:r>
          </a:p>
        </p:txBody>
      </p:sp>
      <p:sp>
        <p:nvSpPr>
          <p:cNvPr id="61" name="TextBox 60"/>
          <p:cNvSpPr txBox="1">
            <a:spLocks noChangeArrowheads="1"/>
          </p:cNvSpPr>
          <p:nvPr/>
        </p:nvSpPr>
        <p:spPr bwMode="auto">
          <a:xfrm rot="-5400000">
            <a:off x="1166812" y="3016251"/>
            <a:ext cx="1287463" cy="646112"/>
          </a:xfrm>
          <a:prstGeom prst="rect">
            <a:avLst/>
          </a:prstGeom>
          <a:noFill/>
          <a:ln w="9525">
            <a:noFill/>
            <a:miter lim="800000"/>
            <a:headEnd/>
            <a:tailEnd/>
          </a:ln>
        </p:spPr>
        <p:txBody>
          <a:bodyPr wrap="none">
            <a:spAutoFit/>
          </a:bodyPr>
          <a:lstStyle/>
          <a:p>
            <a:pPr algn="ctr"/>
            <a:r>
              <a:rPr lang="en-US" sz="1800" b="1"/>
              <a:t>Formative</a:t>
            </a:r>
          </a:p>
          <a:p>
            <a:pPr algn="ctr"/>
            <a:r>
              <a:rPr lang="en-US" sz="1800" b="1"/>
              <a:t>Support</a:t>
            </a:r>
          </a:p>
        </p:txBody>
      </p:sp>
      <p:sp>
        <p:nvSpPr>
          <p:cNvPr id="80" name="TextBox 79"/>
          <p:cNvSpPr txBox="1">
            <a:spLocks noChangeArrowheads="1"/>
          </p:cNvSpPr>
          <p:nvPr/>
        </p:nvSpPr>
        <p:spPr bwMode="auto">
          <a:xfrm rot="1964640">
            <a:off x="5116513" y="525463"/>
            <a:ext cx="1287462" cy="646112"/>
          </a:xfrm>
          <a:prstGeom prst="rect">
            <a:avLst/>
          </a:prstGeom>
          <a:noFill/>
          <a:ln w="9525">
            <a:noFill/>
            <a:miter lim="800000"/>
            <a:headEnd/>
            <a:tailEnd/>
          </a:ln>
        </p:spPr>
        <p:txBody>
          <a:bodyPr wrap="none">
            <a:spAutoFit/>
          </a:bodyPr>
          <a:lstStyle/>
          <a:p>
            <a:pPr algn="ctr"/>
            <a:r>
              <a:rPr lang="en-US" sz="1800" b="1"/>
              <a:t>Formative</a:t>
            </a:r>
          </a:p>
          <a:p>
            <a:pPr algn="ctr"/>
            <a:r>
              <a:rPr lang="en-US" sz="1800" b="1"/>
              <a:t>Support</a:t>
            </a:r>
          </a:p>
        </p:txBody>
      </p:sp>
      <p:sp>
        <p:nvSpPr>
          <p:cNvPr id="83" name="TextBox 82"/>
          <p:cNvSpPr txBox="1">
            <a:spLocks noChangeArrowheads="1"/>
          </p:cNvSpPr>
          <p:nvPr/>
        </p:nvSpPr>
        <p:spPr bwMode="auto">
          <a:xfrm rot="5568965">
            <a:off x="6392862" y="3079751"/>
            <a:ext cx="1287463" cy="646112"/>
          </a:xfrm>
          <a:prstGeom prst="rect">
            <a:avLst/>
          </a:prstGeom>
          <a:noFill/>
          <a:ln w="9525">
            <a:noFill/>
            <a:miter lim="800000"/>
            <a:headEnd/>
            <a:tailEnd/>
          </a:ln>
        </p:spPr>
        <p:txBody>
          <a:bodyPr wrap="none">
            <a:spAutoFit/>
          </a:bodyPr>
          <a:lstStyle/>
          <a:p>
            <a:pPr algn="ctr"/>
            <a:r>
              <a:rPr lang="en-US" sz="1800" b="1"/>
              <a:t>Formative</a:t>
            </a:r>
          </a:p>
          <a:p>
            <a:pPr algn="ctr"/>
            <a:r>
              <a:rPr lang="en-US" sz="1800" b="1"/>
              <a:t>Support</a:t>
            </a:r>
          </a:p>
        </p:txBody>
      </p:sp>
      <p:sp>
        <p:nvSpPr>
          <p:cNvPr id="86" name="TextBox 85"/>
          <p:cNvSpPr txBox="1">
            <a:spLocks noChangeArrowheads="1"/>
          </p:cNvSpPr>
          <p:nvPr/>
        </p:nvSpPr>
        <p:spPr bwMode="auto">
          <a:xfrm rot="1754043">
            <a:off x="2446338" y="4997450"/>
            <a:ext cx="1287462" cy="646113"/>
          </a:xfrm>
          <a:prstGeom prst="rect">
            <a:avLst/>
          </a:prstGeom>
          <a:noFill/>
          <a:ln w="9525">
            <a:noFill/>
            <a:miter lim="800000"/>
            <a:headEnd/>
            <a:tailEnd/>
          </a:ln>
        </p:spPr>
        <p:txBody>
          <a:bodyPr wrap="none">
            <a:spAutoFit/>
          </a:bodyPr>
          <a:lstStyle/>
          <a:p>
            <a:pPr algn="ctr"/>
            <a:r>
              <a:rPr lang="en-US" sz="1800" b="1"/>
              <a:t>Formative</a:t>
            </a:r>
          </a:p>
          <a:p>
            <a:pPr algn="ctr"/>
            <a:r>
              <a:rPr lang="en-US" sz="1800" b="1"/>
              <a:t>Support</a:t>
            </a:r>
          </a:p>
        </p:txBody>
      </p:sp>
      <p:sp>
        <p:nvSpPr>
          <p:cNvPr id="89" name="TextBox 88"/>
          <p:cNvSpPr txBox="1">
            <a:spLocks noChangeArrowheads="1"/>
          </p:cNvSpPr>
          <p:nvPr/>
        </p:nvSpPr>
        <p:spPr bwMode="auto">
          <a:xfrm rot="-1977703">
            <a:off x="5089525" y="5022850"/>
            <a:ext cx="1287463" cy="646113"/>
          </a:xfrm>
          <a:prstGeom prst="rect">
            <a:avLst/>
          </a:prstGeom>
          <a:noFill/>
          <a:ln w="9525">
            <a:noFill/>
            <a:miter lim="800000"/>
            <a:headEnd/>
            <a:tailEnd/>
          </a:ln>
        </p:spPr>
        <p:txBody>
          <a:bodyPr wrap="none">
            <a:spAutoFit/>
          </a:bodyPr>
          <a:lstStyle/>
          <a:p>
            <a:pPr algn="ctr"/>
            <a:r>
              <a:rPr lang="en-US" sz="1800" b="1"/>
              <a:t>Formative</a:t>
            </a:r>
          </a:p>
          <a:p>
            <a:pPr algn="ctr"/>
            <a:r>
              <a:rPr lang="en-US" sz="1800" b="1"/>
              <a:t>Support</a:t>
            </a:r>
          </a:p>
        </p:txBody>
      </p:sp>
      <p:sp>
        <p:nvSpPr>
          <p:cNvPr id="77" name="TextBox 76"/>
          <p:cNvSpPr txBox="1">
            <a:spLocks noChangeArrowheads="1"/>
          </p:cNvSpPr>
          <p:nvPr/>
        </p:nvSpPr>
        <p:spPr bwMode="auto">
          <a:xfrm rot="-1900840">
            <a:off x="2524125" y="519113"/>
            <a:ext cx="1289050" cy="646112"/>
          </a:xfrm>
          <a:prstGeom prst="rect">
            <a:avLst/>
          </a:prstGeom>
          <a:noFill/>
          <a:ln w="9525">
            <a:noFill/>
            <a:miter lim="800000"/>
            <a:headEnd/>
            <a:tailEnd/>
          </a:ln>
        </p:spPr>
        <p:txBody>
          <a:bodyPr wrap="none">
            <a:spAutoFit/>
          </a:bodyPr>
          <a:lstStyle/>
          <a:p>
            <a:pPr algn="ctr"/>
            <a:r>
              <a:rPr lang="en-US" sz="1800" b="1"/>
              <a:t>Formative</a:t>
            </a:r>
          </a:p>
          <a:p>
            <a:pPr algn="ctr"/>
            <a:r>
              <a:rPr lang="en-US" sz="1800" b="1"/>
              <a:t>Support</a:t>
            </a:r>
          </a:p>
        </p:txBody>
      </p:sp>
      <p:sp>
        <p:nvSpPr>
          <p:cNvPr id="94" name="Oval 93"/>
          <p:cNvSpPr/>
          <p:nvPr/>
        </p:nvSpPr>
        <p:spPr>
          <a:xfrm>
            <a:off x="2743200" y="1295400"/>
            <a:ext cx="3429000" cy="3429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456" name="TextBox 94"/>
          <p:cNvSpPr txBox="1">
            <a:spLocks noChangeArrowheads="1"/>
          </p:cNvSpPr>
          <p:nvPr/>
        </p:nvSpPr>
        <p:spPr bwMode="auto">
          <a:xfrm>
            <a:off x="3230563" y="2057400"/>
            <a:ext cx="2443162" cy="1816100"/>
          </a:xfrm>
          <a:prstGeom prst="rect">
            <a:avLst/>
          </a:prstGeom>
          <a:noFill/>
          <a:ln w="9525">
            <a:noFill/>
            <a:miter lim="800000"/>
            <a:headEnd/>
            <a:tailEnd/>
          </a:ln>
        </p:spPr>
        <p:txBody>
          <a:bodyPr wrap="none">
            <a:spAutoFit/>
          </a:bodyPr>
          <a:lstStyle/>
          <a:p>
            <a:pPr algn="ctr"/>
            <a:r>
              <a:rPr lang="en-US" sz="2800" b="1"/>
              <a:t>Annual</a:t>
            </a:r>
          </a:p>
          <a:p>
            <a:pPr algn="ctr"/>
            <a:r>
              <a:rPr lang="en-US" sz="2800" b="1"/>
              <a:t>Professional</a:t>
            </a:r>
          </a:p>
          <a:p>
            <a:pPr algn="ctr"/>
            <a:r>
              <a:rPr lang="en-US" sz="2800" b="1"/>
              <a:t>Development</a:t>
            </a:r>
          </a:p>
          <a:p>
            <a:pPr algn="ctr"/>
            <a:r>
              <a:rPr lang="en-US" sz="2800" b="1"/>
              <a:t>Cycle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70"/>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71"/>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72"/>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7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2" grpId="1"/>
      <p:bldP spid="70" grpId="0"/>
      <p:bldP spid="70" grpId="1"/>
      <p:bldP spid="71" grpId="0"/>
      <p:bldP spid="71" grpId="1"/>
      <p:bldP spid="72" grpId="0"/>
      <p:bldP spid="72" grpId="1"/>
      <p:bldP spid="73" grpId="0"/>
      <p:bldP spid="73" grpId="1"/>
      <p:bldP spid="61" grpId="0"/>
      <p:bldP spid="80" grpId="0"/>
      <p:bldP spid="83" grpId="0"/>
      <p:bldP spid="86" grpId="0"/>
      <p:bldP spid="89" grpId="0"/>
      <p:bldP spid="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E3DDB0A5-C0EC-4337-991D-05F72C6F8B99}" type="slidenum">
              <a:rPr lang="en-US"/>
              <a:pPr>
                <a:defRPr/>
              </a:pPr>
              <a:t>8</a:t>
            </a:fld>
            <a:endParaRPr lang="en-US"/>
          </a:p>
        </p:txBody>
      </p:sp>
      <p:sp>
        <p:nvSpPr>
          <p:cNvPr id="7" name="Rectangle 6"/>
          <p:cNvSpPr/>
          <p:nvPr/>
        </p:nvSpPr>
        <p:spPr>
          <a:xfrm>
            <a:off x="533400" y="3124200"/>
            <a:ext cx="22098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Rectangle 8"/>
          <p:cNvSpPr/>
          <p:nvPr/>
        </p:nvSpPr>
        <p:spPr>
          <a:xfrm>
            <a:off x="3429000" y="3124200"/>
            <a:ext cx="22098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ectangle 9"/>
          <p:cNvSpPr/>
          <p:nvPr/>
        </p:nvSpPr>
        <p:spPr>
          <a:xfrm>
            <a:off x="6096000" y="3124200"/>
            <a:ext cx="22098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438" name="TextBox 10"/>
          <p:cNvSpPr txBox="1">
            <a:spLocks noChangeArrowheads="1"/>
          </p:cNvSpPr>
          <p:nvPr/>
        </p:nvSpPr>
        <p:spPr bwMode="auto">
          <a:xfrm>
            <a:off x="1143000" y="4037013"/>
            <a:ext cx="922338" cy="830262"/>
          </a:xfrm>
          <a:prstGeom prst="rect">
            <a:avLst/>
          </a:prstGeom>
          <a:noFill/>
          <a:ln w="9525">
            <a:noFill/>
            <a:miter lim="800000"/>
            <a:headEnd/>
            <a:tailEnd/>
          </a:ln>
        </p:spPr>
        <p:txBody>
          <a:bodyPr wrap="none">
            <a:spAutoFit/>
          </a:bodyPr>
          <a:lstStyle/>
          <a:p>
            <a:r>
              <a:rPr lang="en-US"/>
              <a:t>State</a:t>
            </a:r>
          </a:p>
          <a:p>
            <a:r>
              <a:rPr lang="en-US"/>
              <a:t>Level</a:t>
            </a:r>
          </a:p>
        </p:txBody>
      </p:sp>
      <p:sp>
        <p:nvSpPr>
          <p:cNvPr id="18439" name="TextBox 11"/>
          <p:cNvSpPr txBox="1">
            <a:spLocks noChangeArrowheads="1"/>
          </p:cNvSpPr>
          <p:nvPr/>
        </p:nvSpPr>
        <p:spPr bwMode="auto">
          <a:xfrm>
            <a:off x="4114800" y="3962400"/>
            <a:ext cx="1125538" cy="830263"/>
          </a:xfrm>
          <a:prstGeom prst="rect">
            <a:avLst/>
          </a:prstGeom>
          <a:noFill/>
          <a:ln w="9525">
            <a:noFill/>
            <a:miter lim="800000"/>
            <a:headEnd/>
            <a:tailEnd/>
          </a:ln>
        </p:spPr>
        <p:txBody>
          <a:bodyPr wrap="none">
            <a:spAutoFit/>
          </a:bodyPr>
          <a:lstStyle/>
          <a:p>
            <a:pPr algn="ctr"/>
            <a:r>
              <a:rPr lang="en-US"/>
              <a:t>District</a:t>
            </a:r>
          </a:p>
          <a:p>
            <a:pPr algn="ctr"/>
            <a:r>
              <a:rPr lang="en-US"/>
              <a:t>Level</a:t>
            </a:r>
          </a:p>
        </p:txBody>
      </p:sp>
      <p:sp>
        <p:nvSpPr>
          <p:cNvPr id="18440" name="TextBox 12"/>
          <p:cNvSpPr txBox="1">
            <a:spLocks noChangeArrowheads="1"/>
          </p:cNvSpPr>
          <p:nvPr/>
        </p:nvSpPr>
        <p:spPr bwMode="auto">
          <a:xfrm>
            <a:off x="6705600" y="3962400"/>
            <a:ext cx="1127125" cy="830263"/>
          </a:xfrm>
          <a:prstGeom prst="rect">
            <a:avLst/>
          </a:prstGeom>
          <a:noFill/>
          <a:ln w="9525">
            <a:noFill/>
            <a:miter lim="800000"/>
            <a:headEnd/>
            <a:tailEnd/>
          </a:ln>
        </p:spPr>
        <p:txBody>
          <a:bodyPr wrap="none">
            <a:spAutoFit/>
          </a:bodyPr>
          <a:lstStyle/>
          <a:p>
            <a:pPr algn="ctr"/>
            <a:r>
              <a:rPr lang="en-US"/>
              <a:t>School</a:t>
            </a:r>
          </a:p>
          <a:p>
            <a:pPr algn="ctr"/>
            <a:r>
              <a:rPr lang="en-US"/>
              <a:t>Level</a:t>
            </a:r>
          </a:p>
        </p:txBody>
      </p:sp>
      <p:grpSp>
        <p:nvGrpSpPr>
          <p:cNvPr id="18441" name="Group 16"/>
          <p:cNvGrpSpPr>
            <a:grpSpLocks/>
          </p:cNvGrpSpPr>
          <p:nvPr/>
        </p:nvGrpSpPr>
        <p:grpSpPr bwMode="auto">
          <a:xfrm>
            <a:off x="1981200" y="4646613"/>
            <a:ext cx="2286000" cy="609600"/>
            <a:chOff x="2057400" y="4343400"/>
            <a:chExt cx="2286000" cy="609600"/>
          </a:xfrm>
        </p:grpSpPr>
        <p:sp>
          <p:nvSpPr>
            <p:cNvPr id="14" name="Rectangle 13"/>
            <p:cNvSpPr/>
            <p:nvPr/>
          </p:nvSpPr>
          <p:spPr>
            <a:xfrm rot="20682079">
              <a:off x="2057400" y="4343400"/>
              <a:ext cx="2209800" cy="609600"/>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450" name="TextBox 15"/>
            <p:cNvSpPr txBox="1">
              <a:spLocks noChangeArrowheads="1"/>
            </p:cNvSpPr>
            <p:nvPr/>
          </p:nvSpPr>
          <p:spPr bwMode="auto">
            <a:xfrm rot="-861806">
              <a:off x="2133600" y="4421607"/>
              <a:ext cx="2209800" cy="461665"/>
            </a:xfrm>
            <a:prstGeom prst="rect">
              <a:avLst/>
            </a:prstGeom>
            <a:noFill/>
            <a:ln w="9525">
              <a:noFill/>
              <a:miter lim="800000"/>
              <a:headEnd/>
              <a:tailEnd/>
            </a:ln>
          </p:spPr>
          <p:txBody>
            <a:bodyPr>
              <a:spAutoFit/>
            </a:bodyPr>
            <a:lstStyle/>
            <a:p>
              <a:r>
                <a:rPr lang="en-US"/>
                <a:t>Institute Work</a:t>
              </a:r>
            </a:p>
          </p:txBody>
        </p:sp>
      </p:grpSp>
      <p:pic>
        <p:nvPicPr>
          <p:cNvPr id="18442" name="Picture 2"/>
          <p:cNvPicPr>
            <a:picLocks noChangeAspect="1" noChangeArrowheads="1"/>
          </p:cNvPicPr>
          <p:nvPr/>
        </p:nvPicPr>
        <p:blipFill>
          <a:blip r:embed="rId3" cstate="print"/>
          <a:srcRect/>
          <a:stretch>
            <a:fillRect/>
          </a:stretch>
        </p:blipFill>
        <p:spPr bwMode="auto">
          <a:xfrm rot="-478847">
            <a:off x="5403850" y="4186238"/>
            <a:ext cx="1143000" cy="1095375"/>
          </a:xfrm>
          <a:prstGeom prst="rect">
            <a:avLst/>
          </a:prstGeom>
          <a:noFill/>
          <a:ln w="25400">
            <a:solidFill>
              <a:schemeClr val="tx1"/>
            </a:solidFill>
            <a:miter lim="800000"/>
            <a:headEnd/>
            <a:tailEnd/>
          </a:ln>
        </p:spPr>
      </p:pic>
      <p:pic>
        <p:nvPicPr>
          <p:cNvPr id="18443" name="Picture 2" descr="http://t2.gstatic.com/images?q=tbn:ANd9GcT1yAOKyvne457whsG-9z4HnGZMjsPdA5tXSeQY-gmqR7Yf1yciaA"/>
          <p:cNvPicPr>
            <a:picLocks noChangeAspect="1" noChangeArrowheads="1"/>
          </p:cNvPicPr>
          <p:nvPr/>
        </p:nvPicPr>
        <p:blipFill>
          <a:blip r:embed="rId4" cstate="print"/>
          <a:srcRect/>
          <a:stretch>
            <a:fillRect/>
          </a:stretch>
        </p:blipFill>
        <p:spPr bwMode="auto">
          <a:xfrm>
            <a:off x="1981200" y="1449388"/>
            <a:ext cx="1285875" cy="1298575"/>
          </a:xfrm>
          <a:prstGeom prst="rect">
            <a:avLst/>
          </a:prstGeom>
          <a:noFill/>
          <a:ln w="9525">
            <a:noFill/>
            <a:miter lim="800000"/>
            <a:headEnd/>
            <a:tailEnd/>
          </a:ln>
        </p:spPr>
      </p:pic>
      <p:sp>
        <p:nvSpPr>
          <p:cNvPr id="20" name="Right Arrow 19"/>
          <p:cNvSpPr/>
          <p:nvPr/>
        </p:nvSpPr>
        <p:spPr>
          <a:xfrm>
            <a:off x="533400" y="2135188"/>
            <a:ext cx="8153400" cy="836612"/>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445" name="Title 1"/>
          <p:cNvSpPr>
            <a:spLocks noGrp="1"/>
          </p:cNvSpPr>
          <p:nvPr>
            <p:ph type="ctrTitle"/>
          </p:nvPr>
        </p:nvSpPr>
        <p:spPr>
          <a:xfrm>
            <a:off x="609600" y="-20638"/>
            <a:ext cx="7772400" cy="1470026"/>
          </a:xfrm>
        </p:spPr>
        <p:txBody>
          <a:bodyPr/>
          <a:lstStyle/>
          <a:p>
            <a:pPr eaLnBrk="1" hangingPunct="1"/>
            <a:r>
              <a:rPr lang="en-US" sz="8000" b="1" smtClean="0"/>
              <a:t>Curriculum</a:t>
            </a:r>
          </a:p>
        </p:txBody>
      </p:sp>
      <p:sp>
        <p:nvSpPr>
          <p:cNvPr id="18446" name="TextBox 21"/>
          <p:cNvSpPr txBox="1">
            <a:spLocks noChangeArrowheads="1"/>
          </p:cNvSpPr>
          <p:nvPr/>
        </p:nvSpPr>
        <p:spPr bwMode="auto">
          <a:xfrm>
            <a:off x="609600" y="2357438"/>
            <a:ext cx="7620000" cy="400050"/>
          </a:xfrm>
          <a:prstGeom prst="rect">
            <a:avLst/>
          </a:prstGeom>
          <a:noFill/>
          <a:ln w="9525">
            <a:noFill/>
            <a:miter lim="800000"/>
            <a:headEnd/>
            <a:tailEnd/>
          </a:ln>
        </p:spPr>
        <p:txBody>
          <a:bodyPr>
            <a:spAutoFit/>
          </a:bodyPr>
          <a:lstStyle/>
          <a:p>
            <a:pPr algn="ctr"/>
            <a:r>
              <a:rPr lang="en-US" sz="2000" b="1">
                <a:solidFill>
                  <a:schemeClr val="bg1"/>
                </a:solidFill>
              </a:rPr>
              <a:t>Standards                                                   Student Achievement</a:t>
            </a:r>
          </a:p>
        </p:txBody>
      </p:sp>
      <p:sp>
        <p:nvSpPr>
          <p:cNvPr id="23" name="Bent-Up Arrow 22"/>
          <p:cNvSpPr/>
          <p:nvPr/>
        </p:nvSpPr>
        <p:spPr>
          <a:xfrm rot="10800000">
            <a:off x="609600" y="717550"/>
            <a:ext cx="1155700" cy="1112838"/>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Bent-Up Arrow 23"/>
          <p:cNvSpPr/>
          <p:nvPr/>
        </p:nvSpPr>
        <p:spPr>
          <a:xfrm rot="10800000" flipH="1">
            <a:off x="7099300" y="687388"/>
            <a:ext cx="1054100" cy="1112837"/>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cuba_diving.jpg"/>
          <p:cNvPicPr>
            <a:picLocks noChangeAspect="1"/>
          </p:cNvPicPr>
          <p:nvPr/>
        </p:nvPicPr>
        <p:blipFill>
          <a:blip r:embed="rId4" cstate="print"/>
          <a:stretch>
            <a:fillRect/>
          </a:stretch>
        </p:blipFill>
        <p:spPr>
          <a:xfrm rot="1856474">
            <a:off x="5228046" y="2405765"/>
            <a:ext cx="3249854" cy="2562173"/>
          </a:xfrm>
          <a:prstGeom prst="rect">
            <a:avLst/>
          </a:prstGeom>
        </p:spPr>
      </p:pic>
      <p:sp>
        <p:nvSpPr>
          <p:cNvPr id="14" name="Rectangle 13"/>
          <p:cNvSpPr/>
          <p:nvPr/>
        </p:nvSpPr>
        <p:spPr>
          <a:xfrm>
            <a:off x="6404488" y="5118556"/>
            <a:ext cx="1063112" cy="215444"/>
          </a:xfrm>
          <a:prstGeom prst="rect">
            <a:avLst/>
          </a:prstGeom>
        </p:spPr>
        <p:txBody>
          <a:bodyPr wrap="none">
            <a:spAutoFit/>
          </a:bodyPr>
          <a:lstStyle/>
          <a:p>
            <a:r>
              <a:rPr lang="en-US" sz="800" dirty="0" smtClean="0"/>
              <a:t>www.wpclipart.com</a:t>
            </a:r>
            <a:endParaRPr lang="en-US" sz="800" dirty="0"/>
          </a:p>
        </p:txBody>
      </p:sp>
      <p:sp>
        <p:nvSpPr>
          <p:cNvPr id="758786" name="Rectangle 2"/>
          <p:cNvSpPr>
            <a:spLocks noGrp="1" noChangeArrowheads="1"/>
          </p:cNvSpPr>
          <p:nvPr>
            <p:ph type="ctrTitle"/>
          </p:nvPr>
        </p:nvSpPr>
        <p:spPr>
          <a:xfrm>
            <a:off x="609600" y="228601"/>
            <a:ext cx="7772400" cy="1470025"/>
          </a:xfrm>
        </p:spPr>
        <p:txBody>
          <a:bodyPr/>
          <a:lstStyle/>
          <a:p>
            <a:r>
              <a:rPr lang="en-US" sz="4000" dirty="0"/>
              <a:t>Our level of depth for this topic is</a:t>
            </a:r>
            <a:r>
              <a:rPr lang="en-US" sz="4000" dirty="0">
                <a:latin typeface="Sylfaen" pitchFamily="18" charset="0"/>
              </a:rPr>
              <a:t>:</a:t>
            </a:r>
          </a:p>
        </p:txBody>
      </p:sp>
      <p:sp>
        <p:nvSpPr>
          <p:cNvPr id="758787" name="Rectangle 3"/>
          <p:cNvSpPr>
            <a:spLocks noGrp="1" noChangeArrowheads="1"/>
          </p:cNvSpPr>
          <p:nvPr>
            <p:ph type="subTitle" idx="1"/>
          </p:nvPr>
        </p:nvSpPr>
        <p:spPr>
          <a:xfrm>
            <a:off x="609600" y="1676400"/>
            <a:ext cx="3505200" cy="609600"/>
          </a:xfrm>
        </p:spPr>
        <p:txBody>
          <a:bodyPr/>
          <a:lstStyle/>
          <a:p>
            <a:r>
              <a:rPr lang="en-US" dirty="0">
                <a:latin typeface="+mj-lt"/>
              </a:rPr>
              <a:t>Water Skiing</a:t>
            </a:r>
          </a:p>
        </p:txBody>
      </p:sp>
      <p:sp>
        <p:nvSpPr>
          <p:cNvPr id="758790" name="Text Box 6"/>
          <p:cNvSpPr txBox="1">
            <a:spLocks noChangeArrowheads="1"/>
          </p:cNvSpPr>
          <p:nvPr/>
        </p:nvSpPr>
        <p:spPr bwMode="auto">
          <a:xfrm>
            <a:off x="441325" y="2474913"/>
            <a:ext cx="3063875" cy="461665"/>
          </a:xfrm>
          <a:prstGeom prst="rect">
            <a:avLst/>
          </a:prstGeom>
          <a:noFill/>
          <a:ln w="12700" cap="sq">
            <a:noFill/>
            <a:miter lim="800000"/>
            <a:headEnd type="none" w="sm" len="sm"/>
            <a:tailEnd type="none" w="sm" len="sm"/>
          </a:ln>
          <a:effectLst/>
        </p:spPr>
        <p:txBody>
          <a:bodyPr>
            <a:spAutoFit/>
          </a:bodyPr>
          <a:lstStyle/>
          <a:p>
            <a:endParaRPr lang="en-US">
              <a:latin typeface="Arial" pitchFamily="34" charset="0"/>
            </a:endParaRPr>
          </a:p>
        </p:txBody>
      </p:sp>
      <p:sp>
        <p:nvSpPr>
          <p:cNvPr id="9" name="&quot;No&quot; Symbol 8"/>
          <p:cNvSpPr/>
          <p:nvPr/>
        </p:nvSpPr>
        <p:spPr bwMode="auto">
          <a:xfrm>
            <a:off x="5181600" y="2209800"/>
            <a:ext cx="3429000" cy="3200400"/>
          </a:xfrm>
          <a:prstGeom prst="noSmoking">
            <a:avLst>
              <a:gd name="adj" fmla="val 8464"/>
            </a:avLst>
          </a:prstGeom>
          <a:solidFill>
            <a:srgbClr val="FF0000"/>
          </a:solidFill>
          <a:ln w="50800" cap="sq"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omic Sans MS" pitchFamily="66" charset="0"/>
            </a:endParaRPr>
          </a:p>
        </p:txBody>
      </p:sp>
      <p:sp>
        <p:nvSpPr>
          <p:cNvPr id="10" name="Rectangle 3"/>
          <p:cNvSpPr txBox="1">
            <a:spLocks noChangeArrowheads="1"/>
          </p:cNvSpPr>
          <p:nvPr/>
        </p:nvSpPr>
        <p:spPr>
          <a:xfrm>
            <a:off x="5181600" y="1600200"/>
            <a:ext cx="3505200" cy="6096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tx1">
                    <a:tint val="75000"/>
                  </a:schemeClr>
                </a:solidFill>
                <a:effectLst/>
                <a:uLnTx/>
                <a:uFillTx/>
                <a:latin typeface="+mj-lt"/>
                <a:ea typeface="+mn-ea"/>
                <a:cs typeface="+mn-cs"/>
              </a:rPr>
              <a:t>Deep Diving</a:t>
            </a:r>
            <a:endParaRPr kumimoji="0" lang="en-US" sz="3200" b="0" i="0" u="none" strike="noStrike" kern="1200" cap="none" spc="0" normalizeH="0" baseline="0" noProof="0" dirty="0">
              <a:ln>
                <a:noFill/>
              </a:ln>
              <a:solidFill>
                <a:schemeClr val="tx1">
                  <a:tint val="75000"/>
                </a:schemeClr>
              </a:solidFill>
              <a:effectLst/>
              <a:uLnTx/>
              <a:uFillTx/>
              <a:latin typeface="+mj-lt"/>
              <a:ea typeface="+mn-ea"/>
              <a:cs typeface="+mn-cs"/>
            </a:endParaRPr>
          </a:p>
        </p:txBody>
      </p:sp>
      <p:pic>
        <p:nvPicPr>
          <p:cNvPr id="11" name="Picture 10" descr="water_skiing.jpg"/>
          <p:cNvPicPr>
            <a:picLocks noChangeAspect="1"/>
          </p:cNvPicPr>
          <p:nvPr/>
        </p:nvPicPr>
        <p:blipFill>
          <a:blip r:embed="rId5" cstate="print"/>
          <a:stretch>
            <a:fillRect/>
          </a:stretch>
        </p:blipFill>
        <p:spPr>
          <a:xfrm>
            <a:off x="1371600" y="2514600"/>
            <a:ext cx="2362200" cy="2688361"/>
          </a:xfrm>
          <a:prstGeom prst="rect">
            <a:avLst/>
          </a:prstGeom>
        </p:spPr>
      </p:pic>
      <p:sp>
        <p:nvSpPr>
          <p:cNvPr id="13" name="TextBox 12"/>
          <p:cNvSpPr txBox="1"/>
          <p:nvPr/>
        </p:nvSpPr>
        <p:spPr>
          <a:xfrm>
            <a:off x="1828800" y="5181600"/>
            <a:ext cx="1172116" cy="230832"/>
          </a:xfrm>
          <a:prstGeom prst="rect">
            <a:avLst/>
          </a:prstGeom>
          <a:noFill/>
        </p:spPr>
        <p:txBody>
          <a:bodyPr wrap="none" rtlCol="0">
            <a:spAutoFit/>
          </a:bodyPr>
          <a:lstStyle/>
          <a:p>
            <a:r>
              <a:rPr lang="en-US" sz="900" dirty="0" smtClean="0"/>
              <a:t>www.wpclipart.com</a:t>
            </a:r>
            <a:endParaRPr lang="en-US" sz="900"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DELIMITERS" val="3.1"/>
</p:tagLst>
</file>

<file path=ppt/tags/tag10.xml><?xml version="1.0" encoding="utf-8"?>
<p:tagLst xmlns:a="http://schemas.openxmlformats.org/drawingml/2006/main" xmlns:r="http://schemas.openxmlformats.org/officeDocument/2006/relationships" xmlns:p="http://schemas.openxmlformats.org/presentationml/2006/main">
  <p:tag name="DELIMITERS" val="3.1"/>
</p:tagLst>
</file>

<file path=ppt/tags/tag11.xml><?xml version="1.0" encoding="utf-8"?>
<p:tagLst xmlns:a="http://schemas.openxmlformats.org/drawingml/2006/main" xmlns:r="http://schemas.openxmlformats.org/officeDocument/2006/relationships" xmlns:p="http://schemas.openxmlformats.org/presentationml/2006/main">
  <p:tag name="DELIMITERS" val="3.1"/>
</p:tagLst>
</file>

<file path=ppt/tags/tag12.xml><?xml version="1.0" encoding="utf-8"?>
<p:tagLst xmlns:a="http://schemas.openxmlformats.org/drawingml/2006/main" xmlns:r="http://schemas.openxmlformats.org/officeDocument/2006/relationships" xmlns:p="http://schemas.openxmlformats.org/presentationml/2006/main">
  <p:tag name="DELIMITERS" val="3.1"/>
</p:tagLst>
</file>

<file path=ppt/tags/tag13.xml><?xml version="1.0" encoding="utf-8"?>
<p:tagLst xmlns:a="http://schemas.openxmlformats.org/drawingml/2006/main" xmlns:r="http://schemas.openxmlformats.org/officeDocument/2006/relationships" xmlns:p="http://schemas.openxmlformats.org/presentationml/2006/main">
  <p:tag name="DELIMITERS" val="3.1"/>
</p:tagLst>
</file>

<file path=ppt/tags/tag14.xml><?xml version="1.0" encoding="utf-8"?>
<p:tagLst xmlns:a="http://schemas.openxmlformats.org/drawingml/2006/main" xmlns:r="http://schemas.openxmlformats.org/officeDocument/2006/relationships" xmlns:p="http://schemas.openxmlformats.org/presentationml/2006/main">
  <p:tag name="DELIMITERS" val="3.1"/>
</p:tagLst>
</file>

<file path=ppt/tags/tag15.xml><?xml version="1.0" encoding="utf-8"?>
<p:tagLst xmlns:a="http://schemas.openxmlformats.org/drawingml/2006/main" xmlns:r="http://schemas.openxmlformats.org/officeDocument/2006/relationships" xmlns:p="http://schemas.openxmlformats.org/presentationml/2006/main">
  <p:tag name="DELIMITERS" val="3.1"/>
</p:tagLst>
</file>

<file path=ppt/tags/tag16.xml><?xml version="1.0" encoding="utf-8"?>
<p:tagLst xmlns:a="http://schemas.openxmlformats.org/drawingml/2006/main" xmlns:r="http://schemas.openxmlformats.org/officeDocument/2006/relationships" xmlns:p="http://schemas.openxmlformats.org/presentationml/2006/main">
  <p:tag name="DELIMITERS" val="3.1"/>
</p:tagLst>
</file>

<file path=ppt/tags/tag17.xml><?xml version="1.0" encoding="utf-8"?>
<p:tagLst xmlns:a="http://schemas.openxmlformats.org/drawingml/2006/main" xmlns:r="http://schemas.openxmlformats.org/officeDocument/2006/relationships" xmlns:p="http://schemas.openxmlformats.org/presentationml/2006/main">
  <p:tag name="DELIMITERS" val="3.1"/>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DELIMITERS" val="3.1"/>
</p:tagLst>
</file>

<file path=ppt/tags/tag20.xml><?xml version="1.0" encoding="utf-8"?>
<p:tagLst xmlns:a="http://schemas.openxmlformats.org/drawingml/2006/main" xmlns:r="http://schemas.openxmlformats.org/officeDocument/2006/relationships" xmlns:p="http://schemas.openxmlformats.org/presentationml/2006/main">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9.xml><?xml version="1.0" encoding="utf-8"?>
<p:tagLst xmlns:a="http://schemas.openxmlformats.org/drawingml/2006/main" xmlns:r="http://schemas.openxmlformats.org/officeDocument/2006/relationships" xmlns:p="http://schemas.openxmlformats.org/presentationml/2006/main">
  <p:tag name="DELIMITERS" val="3.1"/>
</p:tagLst>
</file>

<file path=ppt/theme/theme1.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ady Set Go white ba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Ready Set Go white ba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4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4933</TotalTime>
  <Words>4535</Words>
  <Application>Microsoft Office PowerPoint</Application>
  <PresentationFormat>On-screen Show (4:3)</PresentationFormat>
  <Paragraphs>873</Paragraphs>
  <Slides>58</Slides>
  <Notes>56</Notes>
  <HiddenSlides>0</HiddenSlides>
  <MMClips>1</MMClips>
  <ScaleCrop>false</ScaleCrop>
  <HeadingPairs>
    <vt:vector size="4" baseType="variant">
      <vt:variant>
        <vt:lpstr>Theme</vt:lpstr>
      </vt:variant>
      <vt:variant>
        <vt:i4>8</vt:i4>
      </vt:variant>
      <vt:variant>
        <vt:lpstr>Slide Titles</vt:lpstr>
      </vt:variant>
      <vt:variant>
        <vt:i4>58</vt:i4>
      </vt:variant>
    </vt:vector>
  </HeadingPairs>
  <TitlesOfParts>
    <vt:vector size="66" baseType="lpstr">
      <vt:lpstr>2_Custom Design</vt:lpstr>
      <vt:lpstr>Custom Design</vt:lpstr>
      <vt:lpstr>1_Custom Design</vt:lpstr>
      <vt:lpstr>Ready Set Go white back</vt:lpstr>
      <vt:lpstr>3_Custom Design</vt:lpstr>
      <vt:lpstr>1_Ready Set Go white back</vt:lpstr>
      <vt:lpstr>5_Custom Design</vt:lpstr>
      <vt:lpstr>4_Custom Design</vt:lpstr>
      <vt:lpstr>Slide 1</vt:lpstr>
      <vt:lpstr>Curriculum</vt:lpstr>
      <vt:lpstr>Purpose and Outcome</vt:lpstr>
      <vt:lpstr>Our Assumptions:</vt:lpstr>
      <vt:lpstr>- Listen as an Ally - Value Differences - Maintain Professionalism - Participate Actively   Parking Lot or Use TodaysMeet.com    (Sign in using full name and LEA) </vt:lpstr>
      <vt:lpstr>Curriculum</vt:lpstr>
      <vt:lpstr>Slide 7</vt:lpstr>
      <vt:lpstr>Curriculum</vt:lpstr>
      <vt:lpstr>Our level of depth for this topic is:</vt:lpstr>
      <vt:lpstr>Why do this work?</vt:lpstr>
      <vt:lpstr>The Charge for District Leaders:</vt:lpstr>
      <vt:lpstr>The  Challenge for Teachers :</vt:lpstr>
      <vt:lpstr>Welcome Who is in the Room?</vt:lpstr>
      <vt:lpstr>What is Curriculum?</vt:lpstr>
      <vt:lpstr>Perspectives</vt:lpstr>
      <vt:lpstr>Curriculum is:</vt:lpstr>
      <vt:lpstr>Slide 17</vt:lpstr>
      <vt:lpstr>Curriculum Is:</vt:lpstr>
      <vt:lpstr>Slide 19</vt:lpstr>
      <vt:lpstr>Slide 20</vt:lpstr>
      <vt:lpstr>Slide 21</vt:lpstr>
      <vt:lpstr>Curriculum</vt:lpstr>
      <vt:lpstr>Slide 23</vt:lpstr>
      <vt:lpstr>Slide 24</vt:lpstr>
      <vt:lpstr>Curriculum</vt:lpstr>
      <vt:lpstr>Slide 26</vt:lpstr>
      <vt:lpstr>Components of Local Curricula</vt:lpstr>
      <vt:lpstr>Slide 28</vt:lpstr>
      <vt:lpstr>Curriculum</vt:lpstr>
      <vt:lpstr>Importance of Alignment </vt:lpstr>
      <vt:lpstr>Break</vt:lpstr>
      <vt:lpstr>Importance of Alignment </vt:lpstr>
      <vt:lpstr>Slide 33</vt:lpstr>
      <vt:lpstr>Slide 34</vt:lpstr>
      <vt:lpstr>Slide 35</vt:lpstr>
      <vt:lpstr>Put all word lists back in the envelope</vt:lpstr>
      <vt:lpstr>Let’s Take a Test</vt:lpstr>
      <vt:lpstr>How Did You Do?</vt:lpstr>
      <vt:lpstr>Different Kinds of Thinking</vt:lpstr>
      <vt:lpstr>Slide 40</vt:lpstr>
      <vt:lpstr>The Revised Bloom’s Taxonomy </vt:lpstr>
      <vt:lpstr>Slide 42</vt:lpstr>
      <vt:lpstr>Slide 43</vt:lpstr>
      <vt:lpstr>Slide 44</vt:lpstr>
      <vt:lpstr>That’s a lot to think about!</vt:lpstr>
      <vt:lpstr>Slide 46</vt:lpstr>
      <vt:lpstr>Professional Learning Communities</vt:lpstr>
      <vt:lpstr>PLC Rubric</vt:lpstr>
      <vt:lpstr>Slide 49</vt:lpstr>
      <vt:lpstr>Slide 50</vt:lpstr>
      <vt:lpstr>What is it we expect students to learn? </vt:lpstr>
      <vt:lpstr>How will we know when they have learned it? </vt:lpstr>
      <vt:lpstr>How will we respond when they don’t learn it?  </vt:lpstr>
      <vt:lpstr>How will we respond when they already know it?   </vt:lpstr>
      <vt:lpstr>Group  Discussion and Reflection  At your table Count off 1-4 Get together by number  Each pair/trio: Take one colored card Answer the questions on your card  Discuss and record (be prepared to share back with your table)  Return to whole table discussion Share your results Identify the most urgent issue that emerges at your table (what do we need to work on REALLY soon) </vt:lpstr>
      <vt:lpstr>Critical Questions Page 1</vt:lpstr>
      <vt:lpstr>Answering the Call for Change: Education Today and Tomorrow</vt:lpstr>
      <vt:lpstr>How did we do?</vt:lpstr>
    </vt:vector>
  </TitlesOfParts>
  <Company>Shauna Queen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Shauna Queen</dc:creator>
  <cp:lastModifiedBy>ERD_2</cp:lastModifiedBy>
  <cp:revision>443</cp:revision>
  <cp:lastPrinted>2011-02-22T19:38:04Z</cp:lastPrinted>
  <dcterms:created xsi:type="dcterms:W3CDTF">2007-08-22T19:30:24Z</dcterms:created>
  <dcterms:modified xsi:type="dcterms:W3CDTF">2011-06-09T19:29:50Z</dcterms:modified>
</cp:coreProperties>
</file>